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16"/>
  </p:notesMasterIdLst>
  <p:sldIdLst>
    <p:sldId id="256" r:id="rId3"/>
    <p:sldId id="258" r:id="rId4"/>
    <p:sldId id="259" r:id="rId5"/>
    <p:sldId id="268" r:id="rId6"/>
    <p:sldId id="260" r:id="rId7"/>
    <p:sldId id="261" r:id="rId8"/>
    <p:sldId id="262" r:id="rId9"/>
    <p:sldId id="263" r:id="rId10"/>
    <p:sldId id="267" r:id="rId11"/>
    <p:sldId id="264" r:id="rId12"/>
    <p:sldId id="26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0F2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32" autoAdjust="0"/>
    <p:restoredTop sz="86647" autoAdjust="0"/>
  </p:normalViewPr>
  <p:slideViewPr>
    <p:cSldViewPr snapToGrid="0">
      <p:cViewPr varScale="1">
        <p:scale>
          <a:sx n="76" d="100"/>
          <a:sy n="76" d="100"/>
        </p:scale>
        <p:origin x="208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BE7882-177D-44A3-9764-DF4213ABDE5D}" type="datetimeFigureOut">
              <a:rPr lang="en-US" smtClean="0"/>
              <a:t>7/31/2017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3B08D6-31DF-4388-A514-8FCF12B3C243}" type="slidenum">
              <a:rPr lang="en-US" smtClean="0"/>
              <a:t>‹#›</a:t>
            </a:fld>
            <a:endParaRPr lang="en-US"/>
          </a:p>
        </p:txBody>
      </p:sp>
    </p:spTree>
    <p:extLst>
      <p:ext uri="{BB962C8B-B14F-4D97-AF65-F5344CB8AC3E}">
        <p14:creationId xmlns:p14="http://schemas.microsoft.com/office/powerpoint/2010/main" val="4158956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aseline="0" dirty="0" smtClean="0"/>
              <a:t>Good afternoon, I’m Nicholas Young and I’m be talking about modeling student understanding of period, frequency, and angular frequency. For those who would like to follow along their phones or like a copy of the presentation, feel free to scan the code on the screen.</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1</a:t>
            </a:fld>
            <a:endParaRPr lang="en-US"/>
          </a:p>
        </p:txBody>
      </p:sp>
    </p:spTree>
    <p:extLst>
      <p:ext uri="{BB962C8B-B14F-4D97-AF65-F5344CB8AC3E}">
        <p14:creationId xmlns:p14="http://schemas.microsoft.com/office/powerpoint/2010/main" val="2341470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deal with these issues, we utilized item tree analysis, which was first proposed by van </a:t>
            </a:r>
            <a:r>
              <a:rPr lang="en-US" baseline="0" dirty="0" err="1" smtClean="0"/>
              <a:t>Leeuwe</a:t>
            </a:r>
            <a:r>
              <a:rPr lang="en-US" baseline="0" dirty="0" smtClean="0"/>
              <a:t> in 1974 and has been revised several times by others. The idea behind item tree analysis is to generate a hierarchy from the data set using algorithms. First, the algorithm finds all relations j-&gt;</a:t>
            </a:r>
            <a:r>
              <a:rPr lang="en-US" baseline="0" dirty="0" err="1" smtClean="0"/>
              <a:t>i</a:t>
            </a:r>
            <a:r>
              <a:rPr lang="en-US" baseline="0" dirty="0" smtClean="0"/>
              <a:t> , between two skills, J and I, with no counterexamples and generates a hierarchy from those relations. Next, the algorithm allows relations j-&gt;</a:t>
            </a:r>
            <a:r>
              <a:rPr lang="en-US" baseline="0" dirty="0" err="1" smtClean="0"/>
              <a:t>i</a:t>
            </a:r>
            <a:r>
              <a:rPr lang="en-US" baseline="0" dirty="0" smtClean="0"/>
              <a:t> with at most one counterexample and tries to construct a hierarchy. This continues until the number of counterexamples allowed is equal to the number of students who provided answers. The algorithm then computes the sum of the squares difference between the number of counterexamples and expected number of counterexamples for each hierarchy and selects the hierarchy with the smallest overall discrepancy. How the expected number of counterexamples is computed depends on the algorithm. We used the minimized corrected </a:t>
            </a:r>
            <a:r>
              <a:rPr lang="en-US" baseline="0" dirty="0" err="1" smtClean="0"/>
              <a:t>algoritm</a:t>
            </a:r>
            <a:r>
              <a:rPr lang="en-US" baseline="0" dirty="0" smtClean="0"/>
              <a:t> via the DAKS package for R (insert citation).</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10</a:t>
            </a:fld>
            <a:endParaRPr lang="en-US"/>
          </a:p>
        </p:txBody>
      </p:sp>
    </p:spTree>
    <p:extLst>
      <p:ext uri="{BB962C8B-B14F-4D97-AF65-F5344CB8AC3E}">
        <p14:creationId xmlns:p14="http://schemas.microsoft.com/office/powerpoint/2010/main" val="493724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revised hierarchy</a:t>
            </a:r>
            <a:r>
              <a:rPr lang="en-US" baseline="0" dirty="0" smtClean="0"/>
              <a:t> has a similar ordering of the skills, but provides a more nuanced structure. The key differences from the preliminary results are that the top and middle levels have become more defined and that finding the frequency from a graphical representation and finding the angular frequency from an equational representation have switched places.</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11</a:t>
            </a:fld>
            <a:endParaRPr lang="en-US"/>
          </a:p>
        </p:txBody>
      </p:sp>
    </p:spTree>
    <p:extLst>
      <p:ext uri="{BB962C8B-B14F-4D97-AF65-F5344CB8AC3E}">
        <p14:creationId xmlns:p14="http://schemas.microsoft.com/office/powerpoint/2010/main" val="3734559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key takeaways are that student understanding of period, frequency, and angular frequency can be modeled as a multi-level hierarchy and finding the period from a graphical representation and using the relation T=1/f are fundamental for understanding any of the </a:t>
            </a:r>
            <a:r>
              <a:rPr lang="en-US" baseline="0" smtClean="0"/>
              <a:t>other skills.</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12</a:t>
            </a:fld>
            <a:endParaRPr lang="en-US"/>
          </a:p>
        </p:txBody>
      </p:sp>
    </p:spTree>
    <p:extLst>
      <p:ext uri="{BB962C8B-B14F-4D97-AF65-F5344CB8AC3E}">
        <p14:creationId xmlns:p14="http://schemas.microsoft.com/office/powerpoint/2010/main" val="4051929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13</a:t>
            </a:fld>
            <a:endParaRPr lang="en-US"/>
          </a:p>
        </p:txBody>
      </p:sp>
    </p:spTree>
    <p:extLst>
      <p:ext uri="{BB962C8B-B14F-4D97-AF65-F5344CB8AC3E}">
        <p14:creationId xmlns:p14="http://schemas.microsoft.com/office/powerpoint/2010/main" val="597722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Period, frequency, and angular frequency are three commonly used quantities and concepts in physics, appearing in many contexts such as oscillations, waves, rotations, AC circuits, motors, and generators. Therefore, it is important</a:t>
            </a:r>
            <a:r>
              <a:rPr lang="en-US" sz="1200" kern="1200" baseline="0" dirty="0" smtClean="0">
                <a:solidFill>
                  <a:schemeClr val="tx1"/>
                </a:solidFill>
                <a:effectLst/>
                <a:latin typeface="+mn-lt"/>
                <a:ea typeface="+mn-ea"/>
                <a:cs typeface="+mn-cs"/>
              </a:rPr>
              <a:t> for students to be proficient in working with these three quantities in various graphical and mathematical representations. Previous work has tended to focus on applications of these quantities rather than studying student understanding of them. We’ve explored student difficulties with these three quantities in our previous work and here, we wish to explore the structure of that knowledge.</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2</a:t>
            </a:fld>
            <a:endParaRPr lang="en-US"/>
          </a:p>
        </p:txBody>
      </p:sp>
    </p:spTree>
    <p:extLst>
      <p:ext uri="{BB962C8B-B14F-4D97-AF65-F5344CB8AC3E}">
        <p14:creationId xmlns:p14="http://schemas.microsoft.com/office/powerpoint/2010/main" val="348092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Specifically, we wish</a:t>
            </a:r>
            <a:r>
              <a:rPr lang="en-US" baseline="0" dirty="0" smtClean="0"/>
              <a:t> to determine if any hierarchies exist between skills needed to determine the period, frequency, and angular frequency from various representations. By hierarchy, I mean that if a hierarchy existed between two skills, let’s call them skill A and skill B, with skill A implying skill B, then if a student knows how to do skill A, they would also know how to do skill B. Knowing if such relationships exist is essential for developing trainings and interventions on these topics.</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3</a:t>
            </a:fld>
            <a:endParaRPr lang="en-US"/>
          </a:p>
        </p:txBody>
      </p:sp>
    </p:spTree>
    <p:extLst>
      <p:ext uri="{BB962C8B-B14F-4D97-AF65-F5344CB8AC3E}">
        <p14:creationId xmlns:p14="http://schemas.microsoft.com/office/powerpoint/2010/main" val="1229003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expect</a:t>
            </a:r>
            <a:r>
              <a:rPr lang="en-US" baseline="0" dirty="0" smtClean="0"/>
              <a:t> there to be some hierarchical structure due to the nature of which parameters can be directly found from a given representation. In general, to find the angular frequency from a graphical representation, a student would first find the period and then use omega equals 2 pi over T to get the angular frequency. Similarly,  to get the period from a mathematical representation, the student would first need to identify the angular frequency and then apply omega equals 2 pi over T to get the period.</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4</a:t>
            </a:fld>
            <a:endParaRPr lang="en-US"/>
          </a:p>
        </p:txBody>
      </p:sp>
    </p:spTree>
    <p:extLst>
      <p:ext uri="{BB962C8B-B14F-4D97-AF65-F5344CB8AC3E}">
        <p14:creationId xmlns:p14="http://schemas.microsoft.com/office/powerpoint/2010/main" val="4291166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experiment is the fourth stage of a larger investigation into student understanding of period, frequency, and angular frequency. </a:t>
            </a:r>
            <a:r>
              <a:rPr lang="en-US" dirty="0" smtClean="0"/>
              <a:t>To collect data for this experiment,</a:t>
            </a:r>
            <a:r>
              <a:rPr lang="en-US" baseline="0" dirty="0" smtClean="0"/>
              <a:t> we administered a 30-item online multiple choice test to students in a large-enrollment, introductory, algebra-based physics course, typically taken by life science and pre-med students.</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5</a:t>
            </a:fld>
            <a:endParaRPr lang="en-US"/>
          </a:p>
        </p:txBody>
      </p:sp>
    </p:spTree>
    <p:extLst>
      <p:ext uri="{BB962C8B-B14F-4D97-AF65-F5344CB8AC3E}">
        <p14:creationId xmlns:p14="http://schemas.microsoft.com/office/powerpoint/2010/main" val="1224499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test, we use</a:t>
            </a:r>
            <a:r>
              <a:rPr lang="en-US" baseline="0" dirty="0" smtClean="0"/>
              <a:t> three styles of questions, graphical questions, equation questions, and pure calculation questions. These questions styles were then used to form nine skills. The first two skills come directly from a specific representation: determining the period from a graphical representation and determining the angular frequency from an equational representation. The next four skills are found indirectly from a representation: determining the frequency or angular frequency from a graphical representation and determining the period or frequency from an equational representation. The final three skills are the mathematical relationships between the three parameters (T=1/f, </a:t>
            </a:r>
            <a:r>
              <a:rPr lang="en-US" baseline="0" dirty="0" err="1" smtClean="0"/>
              <a:t>etc</a:t>
            </a:r>
            <a:r>
              <a:rPr lang="en-US" baseline="0" dirty="0" smtClean="0"/>
              <a:t>), which are tested by the calculation questions.</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6</a:t>
            </a:fld>
            <a:endParaRPr lang="en-US"/>
          </a:p>
        </p:txBody>
      </p:sp>
    </p:spTree>
    <p:extLst>
      <p:ext uri="{BB962C8B-B14F-4D97-AF65-F5344CB8AC3E}">
        <p14:creationId xmlns:p14="http://schemas.microsoft.com/office/powerpoint/2010/main" val="845703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then found</a:t>
            </a:r>
            <a:r>
              <a:rPr lang="en-US" baseline="0" dirty="0" smtClean="0"/>
              <a:t> each student’s score on each of the nine types of questions utilizing a single skill. If the student answered at least 75% of the questions correctly, the student was said to have mastered the skill. We then created contingency tables for all possible pairs of skills to look for hierarchies. These examples suggest that knowing how to find the frequency from a graphical representation implies knowing how to find the period from a graphical representation and knowing how to relate period and angular frequency implies knowing how to relate period and frequency.</a:t>
            </a:r>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7</a:t>
            </a:fld>
            <a:endParaRPr lang="en-US"/>
          </a:p>
        </p:txBody>
      </p:sp>
    </p:spTree>
    <p:extLst>
      <p:ext uri="{BB962C8B-B14F-4D97-AF65-F5344CB8AC3E}">
        <p14:creationId xmlns:p14="http://schemas.microsoft.com/office/powerpoint/2010/main" val="1555763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 contingency</a:t>
            </a:r>
            <a:r>
              <a:rPr lang="en-US" baseline="0" dirty="0" smtClean="0"/>
              <a:t> tables, we find the following hierarchy. The percent of students having mastered the skill is shown in parentheses. Skills that are mainly definitional in nature such as using T=1/f and finding the period from a graphical representation are the lowest level skills, finding the frequency from a graphical representation and relating the angular frequency and period are intermediate skills, while all other skills involving angular frequency are top level skills.</a:t>
            </a:r>
          </a:p>
        </p:txBody>
      </p:sp>
      <p:sp>
        <p:nvSpPr>
          <p:cNvPr id="4" name="Slide Number Placeholder 3"/>
          <p:cNvSpPr>
            <a:spLocks noGrp="1"/>
          </p:cNvSpPr>
          <p:nvPr>
            <p:ph type="sldNum" sz="quarter" idx="10"/>
          </p:nvPr>
        </p:nvSpPr>
        <p:spPr/>
        <p:txBody>
          <a:bodyPr/>
          <a:lstStyle/>
          <a:p>
            <a:fld id="{BE3B08D6-31DF-4388-A514-8FCF12B3C243}" type="slidenum">
              <a:rPr lang="en-US" smtClean="0"/>
              <a:t>8</a:t>
            </a:fld>
            <a:endParaRPr lang="en-US"/>
          </a:p>
        </p:txBody>
      </p:sp>
    </p:spTree>
    <p:extLst>
      <p:ext uri="{BB962C8B-B14F-4D97-AF65-F5344CB8AC3E}">
        <p14:creationId xmlns:p14="http://schemas.microsoft.com/office/powerpoint/2010/main" val="4020537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Unfortunately,</a:t>
            </a:r>
            <a:r>
              <a:rPr lang="en-US" baseline="0" dirty="0" smtClean="0"/>
              <a:t> the contingency table method gives more of an exploratory description of a hierarchy than a quantitative description. In addition, the contingency table method does not provide a measure of how well the data matches the proposed hierarchy or have the ability to deal with errors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E3B08D6-31DF-4388-A514-8FCF12B3C243}" type="slidenum">
              <a:rPr lang="en-US" smtClean="0"/>
              <a:t>9</a:t>
            </a:fld>
            <a:endParaRPr lang="en-US"/>
          </a:p>
        </p:txBody>
      </p:sp>
    </p:spTree>
    <p:extLst>
      <p:ext uri="{BB962C8B-B14F-4D97-AF65-F5344CB8AC3E}">
        <p14:creationId xmlns:p14="http://schemas.microsoft.com/office/powerpoint/2010/main" val="150175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34638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290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64956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ext Slide">
    <p:spTree>
      <p:nvGrpSpPr>
        <p:cNvPr id="1" name=""/>
        <p:cNvGrpSpPr/>
        <p:nvPr/>
      </p:nvGrpSpPr>
      <p:grpSpPr>
        <a:xfrm>
          <a:off x="0" y="0"/>
          <a:ext cx="0" cy="0"/>
          <a:chOff x="0" y="0"/>
          <a:chExt cx="0" cy="0"/>
        </a:xfrm>
      </p:grpSpPr>
      <p:sp>
        <p:nvSpPr>
          <p:cNvPr id="9" name="Content Placeholder 2"/>
          <p:cNvSpPr>
            <a:spLocks noGrp="1"/>
          </p:cNvSpPr>
          <p:nvPr>
            <p:ph idx="13"/>
          </p:nvPr>
        </p:nvSpPr>
        <p:spPr>
          <a:xfrm>
            <a:off x="746930" y="1830389"/>
            <a:ext cx="8229600" cy="4525963"/>
          </a:xfrm>
          <a:prstGeom prst="rect">
            <a:avLst/>
          </a:prstGeom>
          <a:ln>
            <a:solidFill>
              <a:srgbClr val="FFFFFF"/>
            </a:solidFill>
          </a:ln>
        </p:spPr>
        <p:txBody>
          <a:bodyPr/>
          <a:lstStyle>
            <a:lvl1pPr>
              <a:defRPr>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3"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4" name="Content Placeholder 2"/>
          <p:cNvSpPr>
            <a:spLocks noGrp="1"/>
          </p:cNvSpPr>
          <p:nvPr>
            <p:ph idx="16" hasCustomPrompt="1"/>
          </p:nvPr>
        </p:nvSpPr>
        <p:spPr>
          <a:xfrm>
            <a:off x="4315390" y="1052953"/>
            <a:ext cx="4642821" cy="636119"/>
          </a:xfrm>
          <a:prstGeom prst="rect">
            <a:avLst/>
          </a:prstGeom>
          <a:ln>
            <a:solidFill>
              <a:schemeClr val="bg1"/>
            </a:solidFill>
          </a:ln>
        </p:spPr>
        <p:txBody>
          <a:bodyPr/>
          <a:lstStyle>
            <a:lvl1pPr algn="r">
              <a:lnSpc>
                <a:spcPts val="1230"/>
              </a:lnSpc>
              <a:spcBef>
                <a:spcPts val="0"/>
              </a:spcBef>
              <a:defRPr sz="1200" b="1" baseline="0">
                <a:solidFill>
                  <a:schemeClr val="tx1">
                    <a:lumMod val="65000"/>
                    <a:lumOff val="3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TOPIC TITLE HERE</a:t>
            </a:r>
            <a:endParaRPr lang="en-US" dirty="0"/>
          </a:p>
        </p:txBody>
      </p:sp>
    </p:spTree>
    <p:extLst>
      <p:ext uri="{BB962C8B-B14F-4D97-AF65-F5344CB8AC3E}">
        <p14:creationId xmlns:p14="http://schemas.microsoft.com/office/powerpoint/2010/main" val="1933189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Big Phrase-Word Slide WHITE1">
    <p:spTree>
      <p:nvGrpSpPr>
        <p:cNvPr id="1" name=""/>
        <p:cNvGrpSpPr/>
        <p:nvPr/>
      </p:nvGrpSpPr>
      <p:grpSpPr>
        <a:xfrm>
          <a:off x="0" y="0"/>
          <a:ext cx="0" cy="0"/>
          <a:chOff x="0" y="0"/>
          <a:chExt cx="0" cy="0"/>
        </a:xfrm>
      </p:grpSpPr>
      <p:sp>
        <p:nvSpPr>
          <p:cNvPr id="10" name="Content Placeholder 2"/>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6300"/>
              </a:lnSpc>
              <a:spcBef>
                <a:spcPts val="0"/>
              </a:spcBef>
              <a:defRPr sz="6000" b="1" baseline="0">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BIG WORD BIG PHRASE</a:t>
            </a:r>
            <a:br>
              <a:rPr lang="en-US" dirty="0" smtClean="0"/>
            </a:br>
            <a:r>
              <a:rPr lang="en-US" dirty="0" smtClean="0"/>
              <a:t>SLIDE</a:t>
            </a:r>
            <a:endParaRPr lang="en-US" dirty="0"/>
          </a:p>
        </p:txBody>
      </p:sp>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Tree>
    <p:extLst>
      <p:ext uri="{BB962C8B-B14F-4D97-AF65-F5344CB8AC3E}">
        <p14:creationId xmlns:p14="http://schemas.microsoft.com/office/powerpoint/2010/main" val="1013070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Big Phrase-Word Slide RED">
    <p:spTree>
      <p:nvGrpSpPr>
        <p:cNvPr id="1" name=""/>
        <p:cNvGrpSpPr/>
        <p:nvPr/>
      </p:nvGrpSpPr>
      <p:grpSpPr>
        <a:xfrm>
          <a:off x="0" y="0"/>
          <a:ext cx="0" cy="0"/>
          <a:chOff x="0" y="0"/>
          <a:chExt cx="0" cy="0"/>
        </a:xfrm>
      </p:grpSpPr>
      <p:sp>
        <p:nvSpPr>
          <p:cNvPr id="4" name="Rectangle 3"/>
          <p:cNvSpPr/>
          <p:nvPr/>
        </p:nvSpPr>
        <p:spPr>
          <a:xfrm>
            <a:off x="0" y="910169"/>
            <a:ext cx="9144000" cy="5947833"/>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rgbClr val="BB0000"/>
              </a:solidFill>
            </a:endParaRPr>
          </a:p>
        </p:txBody>
      </p:sp>
      <p:sp>
        <p:nvSpPr>
          <p:cNvPr id="8" name="Content Placeholder 2"/>
          <p:cNvSpPr>
            <a:spLocks noGrp="1"/>
          </p:cNvSpPr>
          <p:nvPr>
            <p:ph idx="15" hasCustomPrompt="1"/>
          </p:nvPr>
        </p:nvSpPr>
        <p:spPr>
          <a:xfrm>
            <a:off x="5573889" y="242139"/>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9" name="Content Placeholder 2"/>
          <p:cNvSpPr>
            <a:spLocks noGrp="1"/>
          </p:cNvSpPr>
          <p:nvPr>
            <p:ph idx="16" hasCustomPrompt="1"/>
          </p:nvPr>
        </p:nvSpPr>
        <p:spPr>
          <a:xfrm>
            <a:off x="651757" y="1734522"/>
            <a:ext cx="7194020" cy="4417350"/>
          </a:xfrm>
          <a:prstGeom prst="rect">
            <a:avLst/>
          </a:prstGeom>
          <a:ln>
            <a:solidFill>
              <a:srgbClr val="BB0000"/>
            </a:solidFill>
          </a:ln>
        </p:spPr>
        <p:txBody>
          <a:bodyPr/>
          <a:lstStyle>
            <a:lvl1pPr algn="l">
              <a:lnSpc>
                <a:spcPts val="6300"/>
              </a:lnSpc>
              <a:spcBef>
                <a:spcPts val="0"/>
              </a:spcBef>
              <a:defRPr sz="6000" b="1"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BIG WORD</a:t>
            </a:r>
          </a:p>
          <a:p>
            <a:pPr lvl="0"/>
            <a:r>
              <a:rPr lang="en-US" dirty="0" smtClean="0"/>
              <a:t>BIG PHRASE</a:t>
            </a:r>
            <a:br>
              <a:rPr lang="en-US" dirty="0" smtClean="0"/>
            </a:br>
            <a:r>
              <a:rPr lang="en-US" dirty="0" smtClean="0"/>
              <a:t>SLIDE</a:t>
            </a:r>
            <a:endParaRPr lang="en-US" dirty="0"/>
          </a:p>
        </p:txBody>
      </p:sp>
    </p:spTree>
    <p:extLst>
      <p:ext uri="{BB962C8B-B14F-4D97-AF65-F5344CB8AC3E}">
        <p14:creationId xmlns:p14="http://schemas.microsoft.com/office/powerpoint/2010/main" val="3405333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Full Photo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smtClean="0"/>
              <a:t>Full slide picture</a:t>
            </a:r>
            <a:endParaRPr lang="en-US" dirty="0"/>
          </a:p>
        </p:txBody>
      </p:sp>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2" name="Content Placeholder 2"/>
          <p:cNvSpPr>
            <a:spLocks noGrp="1"/>
          </p:cNvSpPr>
          <p:nvPr>
            <p:ph idx="14"/>
          </p:nvPr>
        </p:nvSpPr>
        <p:spPr>
          <a:xfrm>
            <a:off x="4868540" y="1436106"/>
            <a:ext cx="3998889" cy="1591385"/>
          </a:xfrm>
          <a:prstGeom prst="rect">
            <a:avLst/>
          </a:prstGeom>
          <a:ln w="19050" cmpd="sng">
            <a:solidFill>
              <a:schemeClr val="tx1">
                <a:lumMod val="50000"/>
                <a:lumOff val="50000"/>
              </a:schemeClr>
            </a:solidFill>
          </a:ln>
          <a:effectLst/>
        </p:spPr>
        <p:txBody>
          <a:bodyPr/>
          <a:lstStyle>
            <a:lvl1pPr marL="68580">
              <a:lnSpc>
                <a:spcPts val="2580"/>
              </a:lnSpc>
              <a:spcBef>
                <a:spcPts val="0"/>
              </a:spcBef>
              <a:defRPr sz="1500" b="1">
                <a:solidFill>
                  <a:srgbClr val="BB0000"/>
                </a:solidFill>
              </a:defRPr>
            </a:lvl1pPr>
            <a:lvl2pPr marL="68580" indent="137160">
              <a:spcBef>
                <a:spcPts val="150"/>
              </a:spcBef>
              <a:spcAft>
                <a:spcPts val="0"/>
              </a:spcAft>
              <a:buClr>
                <a:srgbClr val="BB0000"/>
              </a:buClr>
              <a:buFont typeface="Arial"/>
              <a:buChar char="•"/>
              <a:defRPr sz="1200">
                <a:solidFill>
                  <a:schemeClr val="tx1">
                    <a:lumMod val="65000"/>
                    <a:lumOff val="35000"/>
                  </a:schemeClr>
                </a:solidFill>
              </a:defRPr>
            </a:lvl2pPr>
            <a:lvl3pPr marL="68580" indent="137160">
              <a:spcBef>
                <a:spcPts val="150"/>
              </a:spcBef>
              <a:spcAft>
                <a:spcPts val="0"/>
              </a:spcAft>
              <a:buClr>
                <a:srgbClr val="BB0000"/>
              </a:buClr>
              <a:defRPr sz="1200">
                <a:solidFill>
                  <a:schemeClr val="tx1">
                    <a:lumMod val="65000"/>
                    <a:lumOff val="35000"/>
                  </a:schemeClr>
                </a:solidFill>
              </a:defRPr>
            </a:lvl3pPr>
            <a:lvl5pPr marL="377190" indent="0">
              <a:spcBef>
                <a:spcPts val="263"/>
              </a:spcBef>
              <a:buFont typeface="Arial"/>
              <a:buNone/>
              <a:defRPr sz="135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1340458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Quote Slide">
    <p:spTree>
      <p:nvGrpSpPr>
        <p:cNvPr id="1" name=""/>
        <p:cNvGrpSpPr/>
        <p:nvPr/>
      </p:nvGrpSpPr>
      <p:grpSpPr>
        <a:xfrm>
          <a:off x="0" y="0"/>
          <a:ext cx="0" cy="0"/>
          <a:chOff x="0" y="0"/>
          <a:chExt cx="0" cy="0"/>
        </a:xfrm>
      </p:grpSpPr>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p:cNvSpPr>
            <a:spLocks noGrp="1"/>
          </p:cNvSpPr>
          <p:nvPr>
            <p:ph idx="17" hasCustomPrompt="1"/>
          </p:nvPr>
        </p:nvSpPr>
        <p:spPr>
          <a:xfrm>
            <a:off x="4881011" y="5372667"/>
            <a:ext cx="3392206" cy="1094025"/>
          </a:xfrm>
          <a:prstGeom prst="rect">
            <a:avLst/>
          </a:prstGeom>
          <a:ln>
            <a:solidFill>
              <a:schemeClr val="bg1"/>
            </a:solidFill>
          </a:ln>
        </p:spPr>
        <p:txBody>
          <a:bodyPr/>
          <a:lstStyle>
            <a:lvl1pPr algn="r">
              <a:lnSpc>
                <a:spcPct val="110000"/>
              </a:lnSpc>
              <a:spcBef>
                <a:spcPts val="0"/>
              </a:spcBef>
              <a:defRPr sz="1800" baseline="-25000">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algn="r">
              <a:lnSpc>
                <a:spcPct val="110000"/>
              </a:lnSpc>
            </a:pPr>
            <a:r>
              <a:rPr lang="en-US" sz="1800" dirty="0" smtClean="0">
                <a:solidFill>
                  <a:schemeClr val="tx1">
                    <a:lumMod val="75000"/>
                    <a:lumOff val="25000"/>
                  </a:schemeClr>
                </a:solidFill>
                <a:cs typeface="Arial"/>
              </a:rPr>
              <a:t>– </a:t>
            </a:r>
            <a:r>
              <a:rPr lang="en-US" sz="1800" dirty="0" err="1" smtClean="0">
                <a:solidFill>
                  <a:schemeClr val="tx1">
                    <a:lumMod val="75000"/>
                    <a:lumOff val="25000"/>
                  </a:schemeClr>
                </a:solidFill>
                <a:cs typeface="Arial"/>
              </a:rPr>
              <a:t>Firstandlast</a:t>
            </a:r>
            <a:r>
              <a:rPr lang="en-US" sz="1800" dirty="0" smtClean="0">
                <a:solidFill>
                  <a:schemeClr val="tx1">
                    <a:lumMod val="75000"/>
                    <a:lumOff val="25000"/>
                  </a:schemeClr>
                </a:solidFill>
                <a:cs typeface="Arial"/>
              </a:rPr>
              <a:t> Name</a:t>
            </a:r>
          </a:p>
          <a:p>
            <a:pPr algn="r">
              <a:lnSpc>
                <a:spcPct val="110000"/>
              </a:lnSpc>
            </a:pPr>
            <a:r>
              <a:rPr lang="en-US" sz="1350" dirty="0" smtClean="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789978"/>
          </a:xfrm>
          <a:prstGeom prst="rect">
            <a:avLst/>
          </a:prstGeom>
          <a:ln>
            <a:solidFill>
              <a:srgbClr val="FFFFFF"/>
            </a:solidFill>
          </a:ln>
        </p:spPr>
        <p:txBody>
          <a:bodyPr vert="horz"/>
          <a:lstStyle>
            <a:lvl1pPr algn="ctr">
              <a:defRPr lang="en-US" sz="2400" b="0" smtClean="0">
                <a:solidFill>
                  <a:srgbClr val="BB0032"/>
                </a:solidFill>
                <a:cs typeface="Arial"/>
              </a:defRPr>
            </a:lvl1pPr>
          </a:lstStyle>
          <a:p>
            <a:pPr lvl="0"/>
            <a:r>
              <a:rPr lang="en-US" sz="4875" b="0" dirty="0" smtClean="0">
                <a:solidFill>
                  <a:srgbClr val="BB0032"/>
                </a:solidFill>
                <a:latin typeface="+mj-lt"/>
                <a:cs typeface="Arial"/>
              </a:rPr>
              <a:t>“Notable quote</a:t>
            </a:r>
            <a:br>
              <a:rPr lang="en-US" sz="4875" b="0" dirty="0" smtClean="0">
                <a:solidFill>
                  <a:srgbClr val="BB0032"/>
                </a:solidFill>
                <a:latin typeface="+mj-lt"/>
                <a:cs typeface="Arial"/>
              </a:rPr>
            </a:br>
            <a:r>
              <a:rPr lang="en-US" sz="4875" b="0" dirty="0" smtClean="0">
                <a:solidFill>
                  <a:srgbClr val="BB0032"/>
                </a:solidFill>
                <a:latin typeface="+mj-lt"/>
                <a:cs typeface="Arial"/>
              </a:rPr>
              <a:t>goes right here,</a:t>
            </a:r>
            <a:br>
              <a:rPr lang="en-US" sz="4875" b="0" dirty="0" smtClean="0">
                <a:solidFill>
                  <a:srgbClr val="BB0032"/>
                </a:solidFill>
                <a:latin typeface="+mj-lt"/>
                <a:cs typeface="Arial"/>
              </a:rPr>
            </a:br>
            <a:r>
              <a:rPr lang="en-US" sz="4875" b="0" dirty="0" smtClean="0">
                <a:solidFill>
                  <a:srgbClr val="BB0032"/>
                </a:solidFill>
                <a:latin typeface="+mj-lt"/>
                <a:cs typeface="Arial"/>
              </a:rPr>
              <a:t>yes right here.”</a:t>
            </a:r>
            <a:endParaRPr lang="en-US" dirty="0"/>
          </a:p>
        </p:txBody>
      </p:sp>
    </p:spTree>
    <p:extLst>
      <p:ext uri="{BB962C8B-B14F-4D97-AF65-F5344CB8AC3E}">
        <p14:creationId xmlns:p14="http://schemas.microsoft.com/office/powerpoint/2010/main" val="2747709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Photo-Text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1" y="923936"/>
            <a:ext cx="3883850" cy="5934064"/>
          </a:xfrm>
          <a:prstGeom prst="rect">
            <a:avLst/>
          </a:prstGeom>
        </p:spPr>
        <p:txBody>
          <a:bodyPr vert="horz"/>
          <a:lstStyle>
            <a:lvl1pPr>
              <a:defRPr>
                <a:solidFill>
                  <a:srgbClr val="BFBFBF"/>
                </a:solidFill>
              </a:defRPr>
            </a:lvl1pPr>
          </a:lstStyle>
          <a:p>
            <a:r>
              <a:rPr lang="en-US" dirty="0" smtClean="0"/>
              <a:t>½ slide picture</a:t>
            </a:r>
            <a:endParaRPr lang="en-US" dirty="0"/>
          </a:p>
        </p:txBody>
      </p:sp>
      <p:sp>
        <p:nvSpPr>
          <p:cNvPr id="8" name="Content Placeholder 2"/>
          <p:cNvSpPr>
            <a:spLocks noGrp="1"/>
          </p:cNvSpPr>
          <p:nvPr>
            <p:ph idx="14"/>
          </p:nvPr>
        </p:nvSpPr>
        <p:spPr>
          <a:xfrm>
            <a:off x="4137593" y="1830389"/>
            <a:ext cx="4701503" cy="4525963"/>
          </a:xfrm>
          <a:prstGeom prst="rect">
            <a:avLst/>
          </a:prstGeom>
          <a:ln>
            <a:solidFill>
              <a:srgbClr val="FFFFFF"/>
            </a:solidFill>
          </a:ln>
        </p:spPr>
        <p:txBody>
          <a:bodyPr/>
          <a:lstStyle>
            <a:lvl1pPr>
              <a:lnSpc>
                <a:spcPts val="2580"/>
              </a:lnSpc>
              <a:spcBef>
                <a:spcPts val="0"/>
              </a:spcBef>
              <a:defRPr>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p:cNvSpPr>
            <a:spLocks noGrp="1"/>
          </p:cNvSpPr>
          <p:nvPr>
            <p:ph idx="16" hasCustomPrompt="1"/>
          </p:nvPr>
        </p:nvSpPr>
        <p:spPr>
          <a:xfrm>
            <a:off x="4315390" y="1052953"/>
            <a:ext cx="4642821" cy="636119"/>
          </a:xfrm>
          <a:prstGeom prst="rect">
            <a:avLst/>
          </a:prstGeom>
          <a:ln>
            <a:solidFill>
              <a:schemeClr val="bg1"/>
            </a:solidFill>
          </a:ln>
        </p:spPr>
        <p:txBody>
          <a:bodyPr/>
          <a:lstStyle>
            <a:lvl1pPr algn="r">
              <a:lnSpc>
                <a:spcPts val="1230"/>
              </a:lnSpc>
              <a:spcBef>
                <a:spcPts val="0"/>
              </a:spcBef>
              <a:defRPr sz="1200" b="1" baseline="0">
                <a:solidFill>
                  <a:schemeClr val="tx1">
                    <a:lumMod val="65000"/>
                    <a:lumOff val="3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TOPIC TITLE HERE</a:t>
            </a:r>
            <a:endParaRPr lang="en-US" dirty="0"/>
          </a:p>
        </p:txBody>
      </p:sp>
    </p:spTree>
    <p:extLst>
      <p:ext uri="{BB962C8B-B14F-4D97-AF65-F5344CB8AC3E}">
        <p14:creationId xmlns:p14="http://schemas.microsoft.com/office/powerpoint/2010/main" val="25115328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a:xfrm>
            <a:off x="3709460" y="6356352"/>
            <a:ext cx="2133600" cy="365125"/>
          </a:xfrm>
          <a:prstGeom prst="rect">
            <a:avLst/>
          </a:prstGeom>
        </p:spPr>
        <p:txBody>
          <a:bodyPr/>
          <a:lstStyle/>
          <a:p>
            <a:fld id="{0DBF5C07-1CC4-4717-8E28-7CF1662190F1}" type="datetimeFigureOut">
              <a:rPr lang="en-US" smtClean="0"/>
              <a:t>7/31/2017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3AE3DF00-3893-41EC-BC73-87CC06803192}" type="slidenum">
              <a:rPr lang="en-US" smtClean="0"/>
              <a:t>‹#›</a:t>
            </a:fld>
            <a:endParaRPr lang="en-US"/>
          </a:p>
        </p:txBody>
      </p:sp>
    </p:spTree>
    <p:extLst>
      <p:ext uri="{BB962C8B-B14F-4D97-AF65-F5344CB8AC3E}">
        <p14:creationId xmlns:p14="http://schemas.microsoft.com/office/powerpoint/2010/main" val="92750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BF5C07-1CC4-4717-8E28-7CF1662190F1}" type="datetimeFigureOut">
              <a:rPr lang="en-US" smtClean="0"/>
              <a:t>7/31/2017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3AE3DF00-3893-41EC-BC73-87CC06803192}" type="slidenum">
              <a:rPr lang="en-US" smtClean="0"/>
              <a:t>‹#›</a:t>
            </a:fld>
            <a:endParaRPr lang="en-US"/>
          </a:p>
        </p:txBody>
      </p:sp>
    </p:spTree>
    <p:extLst>
      <p:ext uri="{BB962C8B-B14F-4D97-AF65-F5344CB8AC3E}">
        <p14:creationId xmlns:p14="http://schemas.microsoft.com/office/powerpoint/2010/main" val="17909593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9" name="Content Placeholder 2"/>
          <p:cNvSpPr>
            <a:spLocks noGrp="1"/>
          </p:cNvSpPr>
          <p:nvPr>
            <p:ph idx="13"/>
          </p:nvPr>
        </p:nvSpPr>
        <p:spPr>
          <a:xfrm>
            <a:off x="746930" y="1830389"/>
            <a:ext cx="8229600" cy="4525963"/>
          </a:xfrm>
          <a:prstGeom prst="rect">
            <a:avLst/>
          </a:prstGeom>
          <a:ln>
            <a:solidFill>
              <a:srgbClr val="FFFFFF"/>
            </a:solidFill>
          </a:ln>
        </p:spPr>
        <p:txBody>
          <a:bodyPr/>
          <a:lstStyle>
            <a:lvl1pPr>
              <a:defRPr>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3"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4" name="Content Placeholder 2"/>
          <p:cNvSpPr>
            <a:spLocks noGrp="1"/>
          </p:cNvSpPr>
          <p:nvPr>
            <p:ph idx="16" hasCustomPrompt="1"/>
          </p:nvPr>
        </p:nvSpPr>
        <p:spPr>
          <a:xfrm>
            <a:off x="4315390" y="1052953"/>
            <a:ext cx="4642821" cy="636119"/>
          </a:xfrm>
          <a:prstGeom prst="rect">
            <a:avLst/>
          </a:prstGeom>
          <a:ln>
            <a:solidFill>
              <a:schemeClr val="bg1"/>
            </a:solidFill>
          </a:ln>
        </p:spPr>
        <p:txBody>
          <a:bodyPr/>
          <a:lstStyle>
            <a:lvl1pPr algn="r">
              <a:lnSpc>
                <a:spcPts val="1230"/>
              </a:lnSpc>
              <a:spcBef>
                <a:spcPts val="0"/>
              </a:spcBef>
              <a:defRPr sz="1200" b="1" baseline="0">
                <a:solidFill>
                  <a:schemeClr val="tx1">
                    <a:lumMod val="65000"/>
                    <a:lumOff val="3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TOPIC TITLE HERE</a:t>
            </a:r>
            <a:endParaRPr lang="en-US" dirty="0"/>
          </a:p>
        </p:txBody>
      </p:sp>
    </p:spTree>
    <p:extLst>
      <p:ext uri="{BB962C8B-B14F-4D97-AF65-F5344CB8AC3E}">
        <p14:creationId xmlns:p14="http://schemas.microsoft.com/office/powerpoint/2010/main" val="2493126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ig Phrase-Word Slide WHITE1">
    <p:spTree>
      <p:nvGrpSpPr>
        <p:cNvPr id="1" name=""/>
        <p:cNvGrpSpPr/>
        <p:nvPr/>
      </p:nvGrpSpPr>
      <p:grpSpPr>
        <a:xfrm>
          <a:off x="0" y="0"/>
          <a:ext cx="0" cy="0"/>
          <a:chOff x="0" y="0"/>
          <a:chExt cx="0" cy="0"/>
        </a:xfrm>
      </p:grpSpPr>
      <p:sp>
        <p:nvSpPr>
          <p:cNvPr id="10" name="Content Placeholder 2"/>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6300"/>
              </a:lnSpc>
              <a:spcBef>
                <a:spcPts val="0"/>
              </a:spcBef>
              <a:defRPr sz="6000" b="1" baseline="0">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BIG WORD BIG PHRASE</a:t>
            </a:r>
            <a:br>
              <a:rPr lang="en-US" dirty="0" smtClean="0"/>
            </a:br>
            <a:r>
              <a:rPr lang="en-US" dirty="0" smtClean="0"/>
              <a:t>SLIDE</a:t>
            </a:r>
            <a:endParaRPr lang="en-US" dirty="0"/>
          </a:p>
        </p:txBody>
      </p:sp>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Tree>
    <p:extLst>
      <p:ext uri="{BB962C8B-B14F-4D97-AF65-F5344CB8AC3E}">
        <p14:creationId xmlns:p14="http://schemas.microsoft.com/office/powerpoint/2010/main" val="34300368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ig Phrase-Word Slide RED">
    <p:spTree>
      <p:nvGrpSpPr>
        <p:cNvPr id="1" name=""/>
        <p:cNvGrpSpPr/>
        <p:nvPr/>
      </p:nvGrpSpPr>
      <p:grpSpPr>
        <a:xfrm>
          <a:off x="0" y="0"/>
          <a:ext cx="0" cy="0"/>
          <a:chOff x="0" y="0"/>
          <a:chExt cx="0" cy="0"/>
        </a:xfrm>
      </p:grpSpPr>
      <p:sp>
        <p:nvSpPr>
          <p:cNvPr id="4" name="Rectangle 3"/>
          <p:cNvSpPr/>
          <p:nvPr/>
        </p:nvSpPr>
        <p:spPr>
          <a:xfrm>
            <a:off x="0" y="910169"/>
            <a:ext cx="9144000" cy="5947833"/>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rgbClr val="BB0000"/>
              </a:solidFill>
            </a:endParaRPr>
          </a:p>
        </p:txBody>
      </p:sp>
      <p:sp>
        <p:nvSpPr>
          <p:cNvPr id="8" name="Content Placeholder 2"/>
          <p:cNvSpPr>
            <a:spLocks noGrp="1"/>
          </p:cNvSpPr>
          <p:nvPr>
            <p:ph idx="15" hasCustomPrompt="1"/>
          </p:nvPr>
        </p:nvSpPr>
        <p:spPr>
          <a:xfrm>
            <a:off x="5573889" y="242139"/>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9" name="Content Placeholder 2"/>
          <p:cNvSpPr>
            <a:spLocks noGrp="1"/>
          </p:cNvSpPr>
          <p:nvPr>
            <p:ph idx="16" hasCustomPrompt="1"/>
          </p:nvPr>
        </p:nvSpPr>
        <p:spPr>
          <a:xfrm>
            <a:off x="651757" y="1734522"/>
            <a:ext cx="7194020" cy="4417350"/>
          </a:xfrm>
          <a:prstGeom prst="rect">
            <a:avLst/>
          </a:prstGeom>
          <a:ln>
            <a:solidFill>
              <a:srgbClr val="BB0000"/>
            </a:solidFill>
          </a:ln>
        </p:spPr>
        <p:txBody>
          <a:bodyPr/>
          <a:lstStyle>
            <a:lvl1pPr algn="l">
              <a:lnSpc>
                <a:spcPts val="6300"/>
              </a:lnSpc>
              <a:spcBef>
                <a:spcPts val="0"/>
              </a:spcBef>
              <a:defRPr sz="6000" b="1"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BIG WORD</a:t>
            </a:r>
          </a:p>
          <a:p>
            <a:pPr lvl="0"/>
            <a:r>
              <a:rPr lang="en-US" dirty="0" smtClean="0"/>
              <a:t>BIG PHRASE</a:t>
            </a:r>
            <a:br>
              <a:rPr lang="en-US" dirty="0" smtClean="0"/>
            </a:br>
            <a:r>
              <a:rPr lang="en-US" dirty="0" smtClean="0"/>
              <a:t>SLIDE</a:t>
            </a:r>
            <a:endParaRPr lang="en-US" dirty="0"/>
          </a:p>
        </p:txBody>
      </p:sp>
    </p:spTree>
    <p:extLst>
      <p:ext uri="{BB962C8B-B14F-4D97-AF65-F5344CB8AC3E}">
        <p14:creationId xmlns:p14="http://schemas.microsoft.com/office/powerpoint/2010/main" val="546379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p:cNvSpPr>
            <a:spLocks noGrp="1"/>
          </p:cNvSpPr>
          <p:nvPr>
            <p:ph idx="17" hasCustomPrompt="1"/>
          </p:nvPr>
        </p:nvSpPr>
        <p:spPr>
          <a:xfrm>
            <a:off x="4881011" y="5372667"/>
            <a:ext cx="3392206" cy="1094025"/>
          </a:xfrm>
          <a:prstGeom prst="rect">
            <a:avLst/>
          </a:prstGeom>
          <a:ln>
            <a:solidFill>
              <a:schemeClr val="bg1"/>
            </a:solidFill>
          </a:ln>
        </p:spPr>
        <p:txBody>
          <a:bodyPr/>
          <a:lstStyle>
            <a:lvl1pPr algn="r">
              <a:lnSpc>
                <a:spcPct val="110000"/>
              </a:lnSpc>
              <a:spcBef>
                <a:spcPts val="0"/>
              </a:spcBef>
              <a:defRPr sz="1800" baseline="-25000">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algn="r">
              <a:lnSpc>
                <a:spcPct val="110000"/>
              </a:lnSpc>
            </a:pPr>
            <a:r>
              <a:rPr lang="en-US" sz="1800" dirty="0" smtClean="0">
                <a:solidFill>
                  <a:schemeClr val="tx1">
                    <a:lumMod val="75000"/>
                    <a:lumOff val="25000"/>
                  </a:schemeClr>
                </a:solidFill>
                <a:cs typeface="Arial"/>
              </a:rPr>
              <a:t>– </a:t>
            </a:r>
            <a:r>
              <a:rPr lang="en-US" sz="1800" dirty="0" err="1" smtClean="0">
                <a:solidFill>
                  <a:schemeClr val="tx1">
                    <a:lumMod val="75000"/>
                    <a:lumOff val="25000"/>
                  </a:schemeClr>
                </a:solidFill>
                <a:cs typeface="Arial"/>
              </a:rPr>
              <a:t>Firstandlast</a:t>
            </a:r>
            <a:r>
              <a:rPr lang="en-US" sz="1800" dirty="0" smtClean="0">
                <a:solidFill>
                  <a:schemeClr val="tx1">
                    <a:lumMod val="75000"/>
                    <a:lumOff val="25000"/>
                  </a:schemeClr>
                </a:solidFill>
                <a:cs typeface="Arial"/>
              </a:rPr>
              <a:t> Name</a:t>
            </a:r>
          </a:p>
          <a:p>
            <a:pPr algn="r">
              <a:lnSpc>
                <a:spcPct val="110000"/>
              </a:lnSpc>
            </a:pPr>
            <a:r>
              <a:rPr lang="en-US" sz="1350" dirty="0" smtClean="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789978"/>
          </a:xfrm>
          <a:prstGeom prst="rect">
            <a:avLst/>
          </a:prstGeom>
          <a:ln>
            <a:solidFill>
              <a:srgbClr val="FFFFFF"/>
            </a:solidFill>
          </a:ln>
        </p:spPr>
        <p:txBody>
          <a:bodyPr vert="horz"/>
          <a:lstStyle>
            <a:lvl1pPr algn="ctr">
              <a:defRPr lang="en-US" sz="2400" b="0" smtClean="0">
                <a:solidFill>
                  <a:srgbClr val="BB0032"/>
                </a:solidFill>
                <a:cs typeface="Arial"/>
              </a:defRPr>
            </a:lvl1pPr>
          </a:lstStyle>
          <a:p>
            <a:pPr lvl="0"/>
            <a:r>
              <a:rPr lang="en-US" sz="4875" b="0" dirty="0" smtClean="0">
                <a:solidFill>
                  <a:srgbClr val="BB0032"/>
                </a:solidFill>
                <a:latin typeface="+mj-lt"/>
                <a:cs typeface="Arial"/>
              </a:rPr>
              <a:t>“Notable quote</a:t>
            </a:r>
            <a:br>
              <a:rPr lang="en-US" sz="4875" b="0" dirty="0" smtClean="0">
                <a:solidFill>
                  <a:srgbClr val="BB0032"/>
                </a:solidFill>
                <a:latin typeface="+mj-lt"/>
                <a:cs typeface="Arial"/>
              </a:rPr>
            </a:br>
            <a:r>
              <a:rPr lang="en-US" sz="4875" b="0" dirty="0" smtClean="0">
                <a:solidFill>
                  <a:srgbClr val="BB0032"/>
                </a:solidFill>
                <a:latin typeface="+mj-lt"/>
                <a:cs typeface="Arial"/>
              </a:rPr>
              <a:t>goes right here,</a:t>
            </a:r>
            <a:br>
              <a:rPr lang="en-US" sz="4875" b="0" dirty="0" smtClean="0">
                <a:solidFill>
                  <a:srgbClr val="BB0032"/>
                </a:solidFill>
                <a:latin typeface="+mj-lt"/>
                <a:cs typeface="Arial"/>
              </a:rPr>
            </a:br>
            <a:r>
              <a:rPr lang="en-US" sz="4875" b="0" dirty="0" smtClean="0">
                <a:solidFill>
                  <a:srgbClr val="BB0032"/>
                </a:solidFill>
                <a:latin typeface="+mj-lt"/>
                <a:cs typeface="Arial"/>
              </a:rPr>
              <a:t>yes right here.”</a:t>
            </a:r>
            <a:endParaRPr lang="en-US" dirty="0"/>
          </a:p>
        </p:txBody>
      </p:sp>
    </p:spTree>
    <p:extLst>
      <p:ext uri="{BB962C8B-B14F-4D97-AF65-F5344CB8AC3E}">
        <p14:creationId xmlns:p14="http://schemas.microsoft.com/office/powerpoint/2010/main" val="3249057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ull Photo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smtClean="0"/>
              <a:t>Full slide picture</a:t>
            </a:r>
            <a:endParaRPr lang="en-US" dirty="0"/>
          </a:p>
        </p:txBody>
      </p:sp>
      <p:sp>
        <p:nvSpPr>
          <p:cNvPr id="11"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2" name="Content Placeholder 2"/>
          <p:cNvSpPr>
            <a:spLocks noGrp="1"/>
          </p:cNvSpPr>
          <p:nvPr>
            <p:ph idx="14"/>
          </p:nvPr>
        </p:nvSpPr>
        <p:spPr>
          <a:xfrm>
            <a:off x="4868540" y="1436106"/>
            <a:ext cx="3998889" cy="1591385"/>
          </a:xfrm>
          <a:prstGeom prst="rect">
            <a:avLst/>
          </a:prstGeom>
          <a:ln w="19050" cmpd="sng">
            <a:solidFill>
              <a:schemeClr val="tx1">
                <a:lumMod val="50000"/>
                <a:lumOff val="50000"/>
              </a:schemeClr>
            </a:solidFill>
          </a:ln>
          <a:effectLst/>
        </p:spPr>
        <p:txBody>
          <a:bodyPr/>
          <a:lstStyle>
            <a:lvl1pPr marL="68580">
              <a:lnSpc>
                <a:spcPts val="2580"/>
              </a:lnSpc>
              <a:spcBef>
                <a:spcPts val="0"/>
              </a:spcBef>
              <a:defRPr sz="1500" b="1">
                <a:solidFill>
                  <a:srgbClr val="BB0000"/>
                </a:solidFill>
              </a:defRPr>
            </a:lvl1pPr>
            <a:lvl2pPr marL="68580" indent="137160">
              <a:spcBef>
                <a:spcPts val="150"/>
              </a:spcBef>
              <a:spcAft>
                <a:spcPts val="0"/>
              </a:spcAft>
              <a:buClr>
                <a:srgbClr val="BB0000"/>
              </a:buClr>
              <a:buFont typeface="Arial"/>
              <a:buChar char="•"/>
              <a:defRPr sz="1200">
                <a:solidFill>
                  <a:schemeClr val="tx1">
                    <a:lumMod val="65000"/>
                    <a:lumOff val="35000"/>
                  </a:schemeClr>
                </a:solidFill>
              </a:defRPr>
            </a:lvl2pPr>
            <a:lvl3pPr marL="68580" indent="137160">
              <a:spcBef>
                <a:spcPts val="150"/>
              </a:spcBef>
              <a:spcAft>
                <a:spcPts val="0"/>
              </a:spcAft>
              <a:buClr>
                <a:srgbClr val="BB0000"/>
              </a:buClr>
              <a:defRPr sz="1200">
                <a:solidFill>
                  <a:schemeClr val="tx1">
                    <a:lumMod val="65000"/>
                    <a:lumOff val="35000"/>
                  </a:schemeClr>
                </a:solidFill>
              </a:defRPr>
            </a:lvl3pPr>
            <a:lvl5pPr marL="377190" indent="0">
              <a:spcBef>
                <a:spcPts val="263"/>
              </a:spcBef>
              <a:buFont typeface="Arial"/>
              <a:buNone/>
              <a:defRPr sz="135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2405163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hoto-Text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1" y="923936"/>
            <a:ext cx="3883850" cy="5934064"/>
          </a:xfrm>
          <a:prstGeom prst="rect">
            <a:avLst/>
          </a:prstGeom>
        </p:spPr>
        <p:txBody>
          <a:bodyPr vert="horz"/>
          <a:lstStyle>
            <a:lvl1pPr>
              <a:defRPr>
                <a:solidFill>
                  <a:srgbClr val="BFBFBF"/>
                </a:solidFill>
              </a:defRPr>
            </a:lvl1pPr>
          </a:lstStyle>
          <a:p>
            <a:r>
              <a:rPr lang="en-US" dirty="0" smtClean="0"/>
              <a:t>½ slide picture</a:t>
            </a:r>
            <a:endParaRPr lang="en-US" dirty="0"/>
          </a:p>
        </p:txBody>
      </p:sp>
      <p:sp>
        <p:nvSpPr>
          <p:cNvPr id="8" name="Content Placeholder 2"/>
          <p:cNvSpPr>
            <a:spLocks noGrp="1"/>
          </p:cNvSpPr>
          <p:nvPr>
            <p:ph idx="14"/>
          </p:nvPr>
        </p:nvSpPr>
        <p:spPr>
          <a:xfrm>
            <a:off x="4137593" y="1830389"/>
            <a:ext cx="4701503" cy="4525963"/>
          </a:xfrm>
          <a:prstGeom prst="rect">
            <a:avLst/>
          </a:prstGeom>
          <a:ln>
            <a:solidFill>
              <a:srgbClr val="FFFFFF"/>
            </a:solidFill>
          </a:ln>
        </p:spPr>
        <p:txBody>
          <a:bodyPr/>
          <a:lstStyle>
            <a:lvl1pPr>
              <a:lnSpc>
                <a:spcPts val="2580"/>
              </a:lnSpc>
              <a:spcBef>
                <a:spcPts val="0"/>
              </a:spcBef>
              <a:defRPr>
                <a:solidFill>
                  <a:srgbClr val="BB0000"/>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p:cNvSpPr>
            <a:spLocks noGrp="1"/>
          </p:cNvSpPr>
          <p:nvPr>
            <p:ph idx="16" hasCustomPrompt="1"/>
          </p:nvPr>
        </p:nvSpPr>
        <p:spPr>
          <a:xfrm>
            <a:off x="4315390" y="1052953"/>
            <a:ext cx="4642821" cy="636119"/>
          </a:xfrm>
          <a:prstGeom prst="rect">
            <a:avLst/>
          </a:prstGeom>
          <a:ln>
            <a:solidFill>
              <a:schemeClr val="bg1"/>
            </a:solidFill>
          </a:ln>
        </p:spPr>
        <p:txBody>
          <a:bodyPr/>
          <a:lstStyle>
            <a:lvl1pPr algn="r">
              <a:lnSpc>
                <a:spcPts val="1230"/>
              </a:lnSpc>
              <a:spcBef>
                <a:spcPts val="0"/>
              </a:spcBef>
              <a:defRPr sz="1200" b="1" baseline="0">
                <a:solidFill>
                  <a:schemeClr val="tx1">
                    <a:lumMod val="65000"/>
                    <a:lumOff val="3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TOPIC TITLE HERE</a:t>
            </a:r>
            <a:endParaRPr lang="en-US" dirty="0"/>
          </a:p>
        </p:txBody>
      </p:sp>
    </p:spTree>
    <p:extLst>
      <p:ext uri="{BB962C8B-B14F-4D97-AF65-F5344CB8AC3E}">
        <p14:creationId xmlns:p14="http://schemas.microsoft.com/office/powerpoint/2010/main" val="2106779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9" y="229810"/>
            <a:ext cx="3392206" cy="668812"/>
          </a:xfrm>
          <a:prstGeom prst="rect">
            <a:avLst/>
          </a:prstGeom>
          <a:ln>
            <a:solidFill>
              <a:srgbClr val="BB0000"/>
            </a:solidFill>
          </a:ln>
        </p:spPr>
        <p:txBody>
          <a:bodyPr/>
          <a:lstStyle>
            <a:lvl1pPr algn="r">
              <a:lnSpc>
                <a:spcPts val="1230"/>
              </a:lnSpc>
              <a:spcBef>
                <a:spcPts val="0"/>
              </a:spcBef>
              <a:defRPr sz="975" baseline="0">
                <a:solidFill>
                  <a:schemeClr val="bg1"/>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5" name="Content Placeholder 2"/>
          <p:cNvSpPr>
            <a:spLocks noGrp="1"/>
          </p:cNvSpPr>
          <p:nvPr>
            <p:ph idx="16" hasCustomPrompt="1"/>
          </p:nvPr>
        </p:nvSpPr>
        <p:spPr>
          <a:xfrm>
            <a:off x="4315390" y="1052953"/>
            <a:ext cx="4642821" cy="636119"/>
          </a:xfrm>
          <a:prstGeom prst="rect">
            <a:avLst/>
          </a:prstGeom>
          <a:ln>
            <a:solidFill>
              <a:schemeClr val="bg1"/>
            </a:solidFill>
          </a:ln>
        </p:spPr>
        <p:txBody>
          <a:bodyPr/>
          <a:lstStyle>
            <a:lvl1pPr algn="r">
              <a:lnSpc>
                <a:spcPts val="1230"/>
              </a:lnSpc>
              <a:spcBef>
                <a:spcPts val="0"/>
              </a:spcBef>
              <a:defRPr sz="1200" b="1" baseline="0">
                <a:solidFill>
                  <a:schemeClr val="tx1">
                    <a:lumMod val="65000"/>
                    <a:lumOff val="3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dirty="0" smtClean="0"/>
              <a:t>TOPIC TITLE HERE</a:t>
            </a:r>
            <a:endParaRPr lang="en-US" dirty="0"/>
          </a:p>
        </p:txBody>
      </p:sp>
      <p:sp>
        <p:nvSpPr>
          <p:cNvPr id="6" name="Content Placeholder 2"/>
          <p:cNvSpPr>
            <a:spLocks noGrp="1"/>
          </p:cNvSpPr>
          <p:nvPr>
            <p:ph idx="14"/>
          </p:nvPr>
        </p:nvSpPr>
        <p:spPr>
          <a:xfrm>
            <a:off x="1400404" y="1830389"/>
            <a:ext cx="6527582" cy="4525963"/>
          </a:xfrm>
          <a:prstGeom prst="rect">
            <a:avLst/>
          </a:prstGeom>
          <a:ln>
            <a:solidFill>
              <a:srgbClr val="FFFFFF"/>
            </a:solidFill>
          </a:ln>
        </p:spPr>
        <p:txBody>
          <a:bodyPr/>
          <a:lstStyle>
            <a:lvl1pPr algn="ctr">
              <a:lnSpc>
                <a:spcPts val="2580"/>
              </a:lnSpc>
              <a:spcBef>
                <a:spcPts val="0"/>
              </a:spcBef>
              <a:defRPr>
                <a:solidFill>
                  <a:schemeClr val="bg1">
                    <a:lumMod val="75000"/>
                  </a:schemeClr>
                </a:solidFill>
              </a:defRPr>
            </a:lvl1pPr>
            <a:lvl2pPr marL="0">
              <a:spcBef>
                <a:spcPts val="450"/>
              </a:spcBef>
              <a:defRPr sz="1800">
                <a:solidFill>
                  <a:schemeClr val="tx1">
                    <a:lumMod val="65000"/>
                    <a:lumOff val="35000"/>
                  </a:schemeClr>
                </a:solidFill>
              </a:defRPr>
            </a:lvl2pPr>
            <a:lvl3pPr>
              <a:spcBef>
                <a:spcPts val="0"/>
              </a:spcBef>
              <a:defRPr sz="1500">
                <a:solidFill>
                  <a:schemeClr val="tx1">
                    <a:lumMod val="65000"/>
                    <a:lumOff val="35000"/>
                  </a:schemeClr>
                </a:solidFill>
              </a:defRPr>
            </a:lvl3pPr>
            <a:lvl5pPr marL="377190" indent="0">
              <a:spcBef>
                <a:spcPts val="263"/>
              </a:spcBef>
              <a:buNone/>
              <a:defRPr sz="1200">
                <a:solidFill>
                  <a:schemeClr val="tx1">
                    <a:lumMod val="65000"/>
                    <a:lumOff val="3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34243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2"/>
            <a:ext cx="2133600" cy="365125"/>
          </a:xfrm>
          <a:prstGeom prst="rect">
            <a:avLst/>
          </a:prstGeom>
          <a:ln>
            <a:solidFill>
              <a:schemeClr val="bg1"/>
            </a:solidFill>
          </a:ln>
        </p:spPr>
        <p:txBody>
          <a:bodyPr vert="horz" lIns="91440" tIns="45720" rIns="91440" bIns="45720" rtlCol="0" anchor="ctr"/>
          <a:lstStyle>
            <a:lvl1pPr algn="ctr">
              <a:defRPr sz="900">
                <a:solidFill>
                  <a:schemeClr val="tx1">
                    <a:tint val="75000"/>
                  </a:schemeClr>
                </a:solidFill>
              </a:defRPr>
            </a:lvl1pPr>
          </a:lstStyle>
          <a:p>
            <a:fld id="{0DBF5C07-1CC4-4717-8E28-7CF1662190F1}" type="datetimeFigureOut">
              <a:rPr lang="en-US" smtClean="0"/>
              <a:t>7/31/2017</a:t>
            </a:fld>
            <a:endParaRPr lang="en-US"/>
          </a:p>
        </p:txBody>
      </p:sp>
      <p:sp>
        <p:nvSpPr>
          <p:cNvPr id="7" name="Rectangle 6"/>
          <p:cNvSpPr/>
          <p:nvPr/>
        </p:nvSpPr>
        <p:spPr>
          <a:xfrm>
            <a:off x="0" y="2974444"/>
            <a:ext cx="9144000" cy="2962806"/>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9" name="Picture 8" descr="TheOhioStateUniversity-Horiz-RGBHEX.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5251" y="1600201"/>
            <a:ext cx="6424083" cy="931492"/>
          </a:xfrm>
          <a:prstGeom prst="rect">
            <a:avLst/>
          </a:prstGeom>
        </p:spPr>
      </p:pic>
    </p:spTree>
    <p:extLst>
      <p:ext uri="{BB962C8B-B14F-4D97-AF65-F5344CB8AC3E}">
        <p14:creationId xmlns:p14="http://schemas.microsoft.com/office/powerpoint/2010/main" val="2634876763"/>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0" indent="0" algn="l" defTabSz="342900" rtl="0" eaLnBrk="1" latinLnBrk="0" hangingPunct="1">
        <a:spcBef>
          <a:spcPct val="20000"/>
        </a:spcBef>
        <a:buFont typeface="Arial"/>
        <a:buNone/>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1"/>
            <a:ext cx="9144000" cy="910167"/>
            <a:chOff x="0" y="1040406"/>
            <a:chExt cx="9144000" cy="910167"/>
          </a:xfrm>
        </p:grpSpPr>
        <p:sp>
          <p:nvSpPr>
            <p:cNvPr id="8" name="Rectangle 7"/>
            <p:cNvSpPr/>
            <p:nvPr/>
          </p:nvSpPr>
          <p:spPr>
            <a:xfrm>
              <a:off x="0" y="1040406"/>
              <a:ext cx="9144000" cy="910167"/>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9" name="Picture 8" descr="TheOhioStateUniversity-REV-Horiz-RGBHEX.pn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p:spPr>
        </p:pic>
      </p:grpSp>
      <p:sp>
        <p:nvSpPr>
          <p:cNvPr id="2" name="Rectangle 1"/>
          <p:cNvSpPr/>
          <p:nvPr/>
        </p:nvSpPr>
        <p:spPr>
          <a:xfrm>
            <a:off x="8518368" y="6351240"/>
            <a:ext cx="372218" cy="276999"/>
          </a:xfrm>
          <a:prstGeom prst="rect">
            <a:avLst/>
          </a:prstGeom>
        </p:spPr>
        <p:txBody>
          <a:bodyPr wrap="none">
            <a:spAutoFit/>
          </a:bodyPr>
          <a:lstStyle/>
          <a:p>
            <a:fld id="{B5C881AA-F0C4-B947-803C-EA0A96934EAC}" type="slidenum">
              <a:rPr lang="en-US" sz="1200" smtClean="0">
                <a:solidFill>
                  <a:srgbClr val="636D6E"/>
                </a:solidFill>
              </a:rPr>
              <a:pPr/>
              <a:t>‹#›</a:t>
            </a:fld>
            <a:endParaRPr lang="en-US" sz="1200" dirty="0">
              <a:solidFill>
                <a:srgbClr val="636D6E"/>
              </a:solidFill>
            </a:endParaRPr>
          </a:p>
        </p:txBody>
      </p:sp>
    </p:spTree>
    <p:extLst>
      <p:ext uri="{BB962C8B-B14F-4D97-AF65-F5344CB8AC3E}">
        <p14:creationId xmlns:p14="http://schemas.microsoft.com/office/powerpoint/2010/main" val="427422563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0" indent="0" algn="l" defTabSz="342900" rtl="0" eaLnBrk="1" latinLnBrk="0" hangingPunct="1">
        <a:spcBef>
          <a:spcPct val="20000"/>
        </a:spcBef>
        <a:buFont typeface="Arial"/>
        <a:buNone/>
        <a:defRPr sz="2400" kern="1200">
          <a:solidFill>
            <a:schemeClr val="tx1"/>
          </a:solidFill>
          <a:latin typeface="+mn-lt"/>
          <a:ea typeface="+mn-ea"/>
          <a:cs typeface="+mn-cs"/>
        </a:defRPr>
      </a:lvl1pPr>
      <a:lvl2pPr marL="342900" indent="0" algn="l" defTabSz="342900" rtl="0" eaLnBrk="1" latinLnBrk="0" hangingPunct="1">
        <a:spcBef>
          <a:spcPct val="20000"/>
        </a:spcBef>
        <a:buFont typeface="Arial"/>
        <a:buNone/>
        <a:defRPr sz="2100" kern="1200">
          <a:solidFill>
            <a:schemeClr val="tx1"/>
          </a:solidFill>
          <a:latin typeface="+mn-lt"/>
          <a:ea typeface="+mn-ea"/>
          <a:cs typeface="+mn-cs"/>
        </a:defRPr>
      </a:lvl2pPr>
      <a:lvl3pPr marL="0" indent="-171450" algn="l" defTabSz="342900" rtl="0" eaLnBrk="1" latinLnBrk="0" hangingPunct="1">
        <a:spcBef>
          <a:spcPts val="375"/>
        </a:spcBef>
        <a:buFont typeface="Arial"/>
        <a:buChar char="•"/>
        <a:defRPr sz="1800" kern="1200">
          <a:solidFill>
            <a:schemeClr val="tx1"/>
          </a:solidFill>
          <a:latin typeface="+mn-lt"/>
          <a:ea typeface="+mn-ea"/>
          <a:cs typeface="+mn-cs"/>
        </a:defRPr>
      </a:lvl3pPr>
      <a:lvl4pPr marL="411480" indent="0" algn="l" defTabSz="342900" rtl="0" eaLnBrk="1" latinLnBrk="0" hangingPunct="1">
        <a:spcBef>
          <a:spcPts val="0"/>
        </a:spcBef>
        <a:buFont typeface="Arial"/>
        <a:buNone/>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tags" Target="../tags/tag2.xml"/><Relationship Id="rId6"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8" Type="http://schemas.openxmlformats.org/officeDocument/2006/relationships/image" Target="../media/image120.PNG"/><Relationship Id="rId7" Type="http://schemas.openxmlformats.org/officeDocument/2006/relationships/image" Target="../media/image110.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100.png"/><Relationship Id="rId5" Type="http://schemas.openxmlformats.org/officeDocument/2006/relationships/image" Target="../media/image90.png"/><Relationship Id="rId10" Type="http://schemas.openxmlformats.org/officeDocument/2006/relationships/image" Target="../media/image70.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986" y="988060"/>
            <a:ext cx="8732228" cy="1183720"/>
          </a:xfrm>
        </p:spPr>
        <p:txBody>
          <a:bodyPr lIns="0" tIns="0" rIns="0" bIns="0" anchor="b"/>
          <a:lstStyle/>
          <a:p>
            <a:r>
              <a:rPr lang="en-US" sz="3600" dirty="0"/>
              <a:t>Modeling Student Understanding of Period, Frequency, and Angular Frequency</a:t>
            </a:r>
          </a:p>
        </p:txBody>
      </p:sp>
      <p:sp>
        <p:nvSpPr>
          <p:cNvPr id="3" name="Subtitle 2"/>
          <p:cNvSpPr>
            <a:spLocks noGrp="1"/>
          </p:cNvSpPr>
          <p:nvPr>
            <p:ph type="subTitle" idx="1"/>
          </p:nvPr>
        </p:nvSpPr>
        <p:spPr>
          <a:xfrm>
            <a:off x="1181100" y="2753995"/>
            <a:ext cx="6858000" cy="1300437"/>
          </a:xfrm>
        </p:spPr>
        <p:txBody>
          <a:bodyPr/>
          <a:lstStyle/>
          <a:p>
            <a:r>
              <a:rPr lang="en-US" sz="2800" dirty="0" smtClean="0"/>
              <a:t>Nicholas T. Young</a:t>
            </a:r>
          </a:p>
          <a:p>
            <a:r>
              <a:rPr lang="en-US" sz="2800" dirty="0" smtClean="0"/>
              <a:t>Andrew F. Heckler</a:t>
            </a:r>
          </a:p>
          <a:p>
            <a:r>
              <a:rPr lang="en-US" dirty="0" smtClean="0"/>
              <a:t>The Ohio State University</a:t>
            </a:r>
          </a:p>
        </p:txBody>
      </p:sp>
      <p:pic>
        <p:nvPicPr>
          <p:cNvPr id="4" name="Picture 2" descr="https://goo.gl/GFFKwP.q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7125" y="4636647"/>
            <a:ext cx="18859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147886"/>
      </p:ext>
    </p:extLst>
  </p:cSld>
  <p:clrMapOvr>
    <a:masterClrMapping/>
  </p:clrMapOvr>
  <mc:AlternateContent xmlns:mc="http://schemas.openxmlformats.org/markup-compatibility/2006" xmlns:p14="http://schemas.microsoft.com/office/powerpoint/2010/main">
    <mc:Choice Requires="p14">
      <p:transition p14:dur="10" advTm="17394"/>
    </mc:Choice>
    <mc:Fallback xmlns="">
      <p:transition advTm="1739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178" y="0"/>
            <a:ext cx="5448822" cy="892552"/>
          </a:xfrm>
          <a:prstGeom prst="rect">
            <a:avLst/>
          </a:prstGeom>
          <a:noFill/>
        </p:spPr>
        <p:txBody>
          <a:bodyPr wrap="square" lIns="0" tIns="0" rIns="0" bIns="0" rtlCol="0">
            <a:spAutoFit/>
          </a:bodyPr>
          <a:lstStyle/>
          <a:p>
            <a:pPr algn="ctr"/>
            <a:r>
              <a:rPr lang="en-US" sz="4400" dirty="0" smtClean="0">
                <a:solidFill>
                  <a:schemeClr val="bg1"/>
                </a:solidFill>
              </a:rPr>
              <a:t>Item Tree Analysis</a:t>
            </a:r>
          </a:p>
          <a:p>
            <a:pPr algn="ctr"/>
            <a:r>
              <a:rPr lang="en-US" sz="1400" dirty="0" smtClean="0">
                <a:solidFill>
                  <a:schemeClr val="bg1"/>
                </a:solidFill>
              </a:rPr>
              <a:t>Van </a:t>
            </a:r>
            <a:r>
              <a:rPr lang="en-US" sz="1400" dirty="0" err="1" smtClean="0">
                <a:solidFill>
                  <a:schemeClr val="bg1"/>
                </a:solidFill>
              </a:rPr>
              <a:t>Leeuwe</a:t>
            </a:r>
            <a:r>
              <a:rPr lang="en-US" sz="1400" dirty="0" smtClean="0">
                <a:solidFill>
                  <a:schemeClr val="bg1"/>
                </a:solidFill>
              </a:rPr>
              <a:t> (1974), </a:t>
            </a:r>
            <a:r>
              <a:rPr lang="en-US" sz="1400" dirty="0" err="1" smtClean="0">
                <a:solidFill>
                  <a:schemeClr val="bg1"/>
                </a:solidFill>
              </a:rPr>
              <a:t>Schrepp</a:t>
            </a:r>
            <a:r>
              <a:rPr lang="en-US" sz="1400" dirty="0" smtClean="0">
                <a:solidFill>
                  <a:schemeClr val="bg1"/>
                </a:solidFill>
              </a:rPr>
              <a:t> (2003), </a:t>
            </a:r>
            <a:r>
              <a:rPr lang="en-US" sz="1400" dirty="0" err="1" smtClean="0">
                <a:solidFill>
                  <a:schemeClr val="bg1"/>
                </a:solidFill>
              </a:rPr>
              <a:t>Unlü</a:t>
            </a:r>
            <a:r>
              <a:rPr lang="en-US" sz="1400" dirty="0" smtClean="0">
                <a:solidFill>
                  <a:schemeClr val="bg1"/>
                </a:solidFill>
              </a:rPr>
              <a:t> </a:t>
            </a:r>
            <a:r>
              <a:rPr lang="en-US" sz="1400" dirty="0">
                <a:solidFill>
                  <a:schemeClr val="bg1"/>
                </a:solidFill>
              </a:rPr>
              <a:t>&amp; </a:t>
            </a:r>
            <a:r>
              <a:rPr lang="en-US" sz="1400" dirty="0" err="1">
                <a:solidFill>
                  <a:schemeClr val="bg1"/>
                </a:solidFill>
              </a:rPr>
              <a:t>Sargin</a:t>
            </a:r>
            <a:r>
              <a:rPr lang="en-US" sz="1400" dirty="0">
                <a:solidFill>
                  <a:schemeClr val="bg1"/>
                </a:solidFill>
              </a:rPr>
              <a:t> </a:t>
            </a:r>
            <a:r>
              <a:rPr lang="en-US" sz="1400" dirty="0" smtClean="0">
                <a:solidFill>
                  <a:schemeClr val="bg1"/>
                </a:solidFill>
              </a:rPr>
              <a:t>(2010</a:t>
            </a:r>
            <a:r>
              <a:rPr lang="en-US" sz="1400" dirty="0">
                <a:solidFill>
                  <a:schemeClr val="bg1"/>
                </a:solidFill>
              </a:rPr>
              <a:t>) </a:t>
            </a:r>
          </a:p>
        </p:txBody>
      </p:sp>
      <p:sp>
        <p:nvSpPr>
          <p:cNvPr id="3" name="TextBox 2"/>
          <p:cNvSpPr txBox="1"/>
          <p:nvPr/>
        </p:nvSpPr>
        <p:spPr>
          <a:xfrm>
            <a:off x="263046" y="972876"/>
            <a:ext cx="8592854" cy="2585323"/>
          </a:xfrm>
          <a:prstGeom prst="rect">
            <a:avLst/>
          </a:prstGeom>
          <a:noFill/>
        </p:spPr>
        <p:txBody>
          <a:bodyPr wrap="square" lIns="0" tIns="0" rIns="0" bIns="0" rtlCol="0">
            <a:spAutoFit/>
          </a:bodyPr>
          <a:lstStyle/>
          <a:p>
            <a:pPr marL="342900" indent="-342900" defTabSz="688975">
              <a:buFont typeface="Arial" panose="020B0604020202020204" pitchFamily="34" charset="0"/>
              <a:buChar char="•"/>
            </a:pPr>
            <a:r>
              <a:rPr lang="en-US" sz="2400" dirty="0" smtClean="0">
                <a:latin typeface="+mj-lt"/>
              </a:rPr>
              <a:t>Two skills </a:t>
            </a:r>
            <a:r>
              <a:rPr lang="en-US" sz="2400" i="1" dirty="0" smtClean="0">
                <a:latin typeface="+mj-lt"/>
              </a:rPr>
              <a:t>j</a:t>
            </a:r>
            <a:r>
              <a:rPr lang="en-US" sz="2400" dirty="0" smtClean="0">
                <a:latin typeface="+mj-lt"/>
              </a:rPr>
              <a:t> and </a:t>
            </a:r>
            <a:r>
              <a:rPr lang="en-US" sz="2400" i="1" dirty="0" smtClean="0">
                <a:latin typeface="+mj-lt"/>
              </a:rPr>
              <a:t>i</a:t>
            </a:r>
            <a:r>
              <a:rPr lang="en-US" sz="2400" dirty="0" smtClean="0">
                <a:latin typeface="+mj-lt"/>
              </a:rPr>
              <a:t>:</a:t>
            </a:r>
          </a:p>
          <a:p>
            <a:pPr marL="342900" indent="-342900" defTabSz="688975">
              <a:buFont typeface="Arial" panose="020B0604020202020204" pitchFamily="34" charset="0"/>
              <a:buChar char="•"/>
            </a:pPr>
            <a:r>
              <a:rPr lang="en-US" sz="2400" i="1" dirty="0" smtClean="0">
                <a:latin typeface="+mj-lt"/>
              </a:rPr>
              <a:t>j</a:t>
            </a:r>
            <a:r>
              <a:rPr lang="en-US" sz="2400" dirty="0" smtClean="0">
                <a:latin typeface="+mj-lt"/>
              </a:rPr>
              <a:t> -&gt; </a:t>
            </a:r>
            <a:r>
              <a:rPr lang="en-US" sz="2400" i="1" dirty="0" err="1" smtClean="0">
                <a:latin typeface="+mj-lt"/>
              </a:rPr>
              <a:t>i</a:t>
            </a:r>
            <a:r>
              <a:rPr lang="en-US" sz="2400" dirty="0" smtClean="0">
                <a:latin typeface="+mj-lt"/>
              </a:rPr>
              <a:t> 	number of counterexamples: </a:t>
            </a:r>
            <a:r>
              <a:rPr lang="en-US" sz="2400" i="1" dirty="0" err="1" smtClean="0">
                <a:latin typeface="+mj-lt"/>
              </a:rPr>
              <a:t>b</a:t>
            </a:r>
            <a:r>
              <a:rPr lang="en-US" sz="2400" baseline="-25000" dirty="0" err="1" smtClean="0">
                <a:latin typeface="+mj-lt"/>
              </a:rPr>
              <a:t>ji</a:t>
            </a:r>
            <a:r>
              <a:rPr lang="en-US" sz="2400" dirty="0" smtClean="0">
                <a:latin typeface="+mj-lt"/>
              </a:rPr>
              <a:t> </a:t>
            </a:r>
            <a:r>
              <a:rPr lang="en-US" sz="2400" dirty="0" smtClean="0">
                <a:ea typeface="Cambria Math" panose="02040503050406030204" pitchFamily="18" charset="0"/>
              </a:rPr>
              <a:t>≤</a:t>
            </a:r>
            <a:r>
              <a:rPr lang="en-US" sz="2400" dirty="0" smtClean="0">
                <a:latin typeface="+mj-lt"/>
              </a:rPr>
              <a:t>0		Hierarchy </a:t>
            </a:r>
            <a:r>
              <a:rPr lang="en-US" sz="2400" dirty="0" smtClean="0">
                <a:latin typeface="+mj-lt"/>
                <a:ea typeface="Cambria Math" panose="02040503050406030204" pitchFamily="18" charset="0"/>
              </a:rPr>
              <a:t>≤</a:t>
            </a:r>
            <a:r>
              <a:rPr lang="en-US" sz="2400" baseline="-25000" dirty="0" smtClean="0">
                <a:latin typeface="+mj-lt"/>
                <a:ea typeface="Cambria Math" panose="02040503050406030204" pitchFamily="18" charset="0"/>
              </a:rPr>
              <a:t>0</a:t>
            </a:r>
            <a:endParaRPr lang="en-US" sz="2400" dirty="0" smtClean="0">
              <a:latin typeface="+mj-lt"/>
            </a:endParaRPr>
          </a:p>
          <a:p>
            <a:pPr marL="342900" indent="-342900" defTabSz="688975">
              <a:buFont typeface="Arial" panose="020B0604020202020204" pitchFamily="34" charset="0"/>
              <a:buChar char="•"/>
            </a:pPr>
            <a:r>
              <a:rPr lang="en-US" sz="2400" i="1" dirty="0">
                <a:latin typeface="+mj-lt"/>
              </a:rPr>
              <a:t>j</a:t>
            </a:r>
            <a:r>
              <a:rPr lang="en-US" sz="2400" dirty="0">
                <a:latin typeface="+mj-lt"/>
              </a:rPr>
              <a:t> -&gt; </a:t>
            </a:r>
            <a:r>
              <a:rPr lang="en-US" sz="2400" i="1" dirty="0" err="1" smtClean="0">
                <a:latin typeface="+mj-lt"/>
              </a:rPr>
              <a:t>i</a:t>
            </a:r>
            <a:r>
              <a:rPr lang="en-US" sz="2400" i="1" dirty="0" smtClean="0">
                <a:latin typeface="+mj-lt"/>
              </a:rPr>
              <a:t>	</a:t>
            </a:r>
            <a:r>
              <a:rPr lang="en-US" sz="2400" dirty="0" smtClean="0">
                <a:latin typeface="+mj-lt"/>
              </a:rPr>
              <a:t>number of counterexamples: </a:t>
            </a:r>
            <a:r>
              <a:rPr lang="en-US" sz="2400" i="1" dirty="0" err="1"/>
              <a:t>b</a:t>
            </a:r>
            <a:r>
              <a:rPr lang="en-US" sz="2400" baseline="-25000" dirty="0" err="1"/>
              <a:t>ji</a:t>
            </a:r>
            <a:r>
              <a:rPr lang="en-US" sz="2400" baseline="-25000" dirty="0"/>
              <a:t> </a:t>
            </a:r>
            <a:r>
              <a:rPr lang="en-US" sz="2400" dirty="0" smtClean="0">
                <a:latin typeface="+mj-lt"/>
                <a:ea typeface="Cambria Math" panose="02040503050406030204" pitchFamily="18" charset="0"/>
              </a:rPr>
              <a:t>≤</a:t>
            </a:r>
            <a:r>
              <a:rPr lang="en-US" sz="2400" dirty="0" smtClean="0">
                <a:latin typeface="+mj-lt"/>
              </a:rPr>
              <a:t>1		Hierarchy </a:t>
            </a:r>
            <a:r>
              <a:rPr lang="en-US" sz="2400" dirty="0" smtClean="0">
                <a:latin typeface="+mj-lt"/>
                <a:ea typeface="Cambria Math" panose="02040503050406030204" pitchFamily="18" charset="0"/>
              </a:rPr>
              <a:t>≤</a:t>
            </a:r>
            <a:r>
              <a:rPr lang="en-US" sz="2400" baseline="-25000" dirty="0" smtClean="0">
                <a:latin typeface="+mj-lt"/>
                <a:ea typeface="Cambria Math" panose="02040503050406030204" pitchFamily="18" charset="0"/>
              </a:rPr>
              <a:t>1</a:t>
            </a:r>
            <a:r>
              <a:rPr lang="en-US" sz="2400" dirty="0" smtClean="0">
                <a:latin typeface="+mj-lt"/>
              </a:rPr>
              <a:t> </a:t>
            </a:r>
          </a:p>
          <a:p>
            <a:pPr algn="ctr"/>
            <a:r>
              <a:rPr lang="en-US" sz="2400" i="1" dirty="0" smtClean="0">
                <a:latin typeface="+mj-lt"/>
              </a:rPr>
              <a:t>...		</a:t>
            </a:r>
          </a:p>
          <a:p>
            <a:pPr marL="342900" indent="-342900" defTabSz="688975">
              <a:buFont typeface="Arial" panose="020B0604020202020204" pitchFamily="34" charset="0"/>
              <a:buChar char="•"/>
            </a:pPr>
            <a:r>
              <a:rPr lang="en-US" sz="2400" i="1" dirty="0">
                <a:latin typeface="+mj-lt"/>
              </a:rPr>
              <a:t>j</a:t>
            </a:r>
            <a:r>
              <a:rPr lang="en-US" sz="2400" dirty="0">
                <a:latin typeface="+mj-lt"/>
              </a:rPr>
              <a:t> -&gt; </a:t>
            </a:r>
            <a:r>
              <a:rPr lang="en-US" sz="2400" i="1" dirty="0" err="1" smtClean="0">
                <a:latin typeface="+mj-lt"/>
              </a:rPr>
              <a:t>i</a:t>
            </a:r>
            <a:r>
              <a:rPr lang="en-US" sz="2400" i="1" dirty="0" smtClean="0">
                <a:latin typeface="+mj-lt"/>
              </a:rPr>
              <a:t>	</a:t>
            </a:r>
            <a:r>
              <a:rPr lang="en-US" sz="2400" dirty="0">
                <a:latin typeface="+mj-lt"/>
              </a:rPr>
              <a:t>number of counterexamples: </a:t>
            </a:r>
            <a:r>
              <a:rPr lang="en-US" sz="2400" i="1" dirty="0" err="1"/>
              <a:t>b</a:t>
            </a:r>
            <a:r>
              <a:rPr lang="en-US" sz="2400" baseline="-25000" dirty="0" err="1"/>
              <a:t>ji</a:t>
            </a:r>
            <a:r>
              <a:rPr lang="en-US" sz="2400" baseline="-25000" dirty="0"/>
              <a:t> </a:t>
            </a:r>
            <a:r>
              <a:rPr lang="en-US" sz="2400" dirty="0" smtClean="0">
                <a:latin typeface="+mj-lt"/>
                <a:ea typeface="Cambria Math" panose="02040503050406030204" pitchFamily="18" charset="0"/>
              </a:rPr>
              <a:t>≤</a:t>
            </a:r>
            <a:r>
              <a:rPr lang="en-US" sz="2400" dirty="0" smtClean="0">
                <a:latin typeface="+mj-lt"/>
              </a:rPr>
              <a:t>L		Hierarchy </a:t>
            </a:r>
            <a:r>
              <a:rPr lang="en-US" sz="2400" dirty="0" smtClean="0">
                <a:latin typeface="+mj-lt"/>
                <a:ea typeface="Cambria Math" panose="02040503050406030204" pitchFamily="18" charset="0"/>
              </a:rPr>
              <a:t>≤</a:t>
            </a:r>
            <a:r>
              <a:rPr lang="en-US" sz="2400" baseline="-25000" dirty="0" smtClean="0">
                <a:latin typeface="+mj-lt"/>
                <a:ea typeface="Cambria Math" panose="02040503050406030204" pitchFamily="18" charset="0"/>
              </a:rPr>
              <a:t>L</a:t>
            </a:r>
          </a:p>
          <a:p>
            <a:endParaRPr lang="en-US" sz="2400" i="1" dirty="0" smtClean="0">
              <a:latin typeface="+mj-lt"/>
              <a:ea typeface="Cambria Math" panose="02040503050406030204" pitchFamily="18" charset="0"/>
            </a:endParaRPr>
          </a:p>
          <a:p>
            <a:r>
              <a:rPr lang="en-US" sz="2400" i="1" dirty="0" smtClean="0">
                <a:latin typeface="+mj-lt"/>
                <a:ea typeface="Cambria Math" panose="02040503050406030204" pitchFamily="18" charset="0"/>
              </a:rPr>
              <a:t>L</a:t>
            </a:r>
            <a:r>
              <a:rPr lang="en-US" sz="2400" dirty="0" smtClean="0">
                <a:latin typeface="+mj-lt"/>
                <a:ea typeface="Cambria Math" panose="02040503050406030204" pitchFamily="18" charset="0"/>
              </a:rPr>
              <a:t> is between 0 and the number of students, </a:t>
            </a:r>
            <a:r>
              <a:rPr lang="en-US" sz="2400" i="1" dirty="0" smtClean="0">
                <a:latin typeface="+mj-lt"/>
                <a:ea typeface="Cambria Math" panose="02040503050406030204" pitchFamily="18" charset="0"/>
              </a:rPr>
              <a:t>N</a:t>
            </a:r>
            <a:r>
              <a:rPr lang="en-US" sz="2400" dirty="0" smtClean="0">
                <a:latin typeface="+mj-lt"/>
                <a:ea typeface="Cambria Math" panose="02040503050406030204" pitchFamily="18" charset="0"/>
              </a:rPr>
              <a:t>, in data set, </a:t>
            </a:r>
            <a:r>
              <a:rPr lang="en-US" sz="2400" i="1" dirty="0" smtClean="0">
                <a:latin typeface="+mj-lt"/>
                <a:ea typeface="Cambria Math" panose="02040503050406030204" pitchFamily="18" charset="0"/>
              </a:rPr>
              <a:t>D</a:t>
            </a:r>
          </a:p>
        </p:txBody>
      </p:sp>
      <p:sp>
        <p:nvSpPr>
          <p:cNvPr id="4" name="TextBox 3"/>
          <p:cNvSpPr txBox="1"/>
          <p:nvPr/>
        </p:nvSpPr>
        <p:spPr>
          <a:xfrm>
            <a:off x="263046" y="3991452"/>
            <a:ext cx="8254652" cy="1107996"/>
          </a:xfrm>
          <a:prstGeom prst="rect">
            <a:avLst/>
          </a:prstGeom>
          <a:noFill/>
        </p:spPr>
        <p:txBody>
          <a:bodyPr wrap="square" lIns="0" tIns="0" rIns="0" bIns="0" rtlCol="0">
            <a:spAutoFit/>
          </a:bodyPr>
          <a:lstStyle/>
          <a:p>
            <a:pPr marL="342900" indent="-342900">
              <a:buFont typeface="Arial" panose="020B0604020202020204" pitchFamily="34" charset="0"/>
              <a:buChar char="•"/>
            </a:pPr>
            <a:r>
              <a:rPr lang="en-US" sz="2400" dirty="0" smtClean="0">
                <a:latin typeface="+mj-lt"/>
              </a:rPr>
              <a:t>Compute </a:t>
            </a:r>
            <a:r>
              <a:rPr lang="en-US" sz="2400" i="1" dirty="0" smtClean="0">
                <a:latin typeface="+mj-lt"/>
              </a:rPr>
              <a:t>diff</a:t>
            </a:r>
            <a:r>
              <a:rPr lang="en-US" sz="2400" dirty="0" smtClean="0">
                <a:latin typeface="+mj-lt"/>
              </a:rPr>
              <a:t>(</a:t>
            </a:r>
            <a:r>
              <a:rPr lang="en-US" sz="2400" dirty="0" smtClean="0">
                <a:latin typeface="+mj-lt"/>
                <a:ea typeface="Cambria Math" panose="02040503050406030204" pitchFamily="18" charset="0"/>
              </a:rPr>
              <a:t>≤</a:t>
            </a:r>
            <a:r>
              <a:rPr lang="en-US" sz="2400" baseline="-25000" dirty="0" smtClean="0">
                <a:latin typeface="+mj-lt"/>
                <a:ea typeface="Cambria Math" panose="02040503050406030204" pitchFamily="18" charset="0"/>
              </a:rPr>
              <a:t>L</a:t>
            </a:r>
            <a:r>
              <a:rPr lang="en-US" sz="2400" dirty="0" smtClean="0">
                <a:latin typeface="+mj-lt"/>
                <a:ea typeface="Cambria Math" panose="02040503050406030204" pitchFamily="18" charset="0"/>
              </a:rPr>
              <a:t>, </a:t>
            </a:r>
            <a:r>
              <a:rPr lang="en-US" sz="2400" i="1" dirty="0" smtClean="0">
                <a:latin typeface="+mj-lt"/>
                <a:ea typeface="Cambria Math" panose="02040503050406030204" pitchFamily="18" charset="0"/>
              </a:rPr>
              <a:t>D</a:t>
            </a:r>
            <a:r>
              <a:rPr lang="en-US" sz="2400" dirty="0" smtClean="0">
                <a:latin typeface="+mj-lt"/>
                <a:ea typeface="Cambria Math" panose="02040503050406030204" pitchFamily="18" charset="0"/>
              </a:rPr>
              <a:t>) for </a:t>
            </a:r>
            <a:r>
              <a:rPr lang="en-US" sz="2400" i="1" dirty="0" smtClean="0">
                <a:latin typeface="+mj-lt"/>
                <a:ea typeface="Cambria Math" panose="02040503050406030204" pitchFamily="18" charset="0"/>
              </a:rPr>
              <a:t>L</a:t>
            </a:r>
            <a:r>
              <a:rPr lang="en-US" sz="2400" dirty="0" smtClean="0">
                <a:latin typeface="+mj-lt"/>
                <a:ea typeface="Cambria Math" panose="02040503050406030204" pitchFamily="18" charset="0"/>
              </a:rPr>
              <a:t>=0, 1, 2, .... N</a:t>
            </a:r>
          </a:p>
          <a:p>
            <a:pPr marL="342900" indent="-342900">
              <a:buFont typeface="Arial" panose="020B0604020202020204" pitchFamily="34" charset="0"/>
              <a:buChar char="•"/>
            </a:pPr>
            <a:endParaRPr lang="en-US" sz="2400" dirty="0">
              <a:latin typeface="+mj-lt"/>
              <a:ea typeface="Cambria Math" panose="02040503050406030204" pitchFamily="18" charset="0"/>
            </a:endParaRPr>
          </a:p>
          <a:p>
            <a:pPr marL="342900" indent="-342900">
              <a:buFont typeface="Arial" panose="020B0604020202020204" pitchFamily="34" charset="0"/>
              <a:buChar char="•"/>
            </a:pPr>
            <a:endParaRPr lang="en-US" sz="2400" dirty="0" smtClean="0">
              <a:latin typeface="+mj-lt"/>
              <a:ea typeface="Cambria Math" panose="02040503050406030204" pitchFamily="18" charset="0"/>
            </a:endParaRPr>
          </a:p>
        </p:txBody>
      </p:sp>
      <mc:AlternateContent xmlns:mc="http://schemas.openxmlformats.org/markup-compatibility/2006" xmlns:a14="http://schemas.microsoft.com/office/drawing/2010/main">
        <mc:Choice Requires="a14">
          <p:sp>
            <p:nvSpPr>
              <p:cNvPr id="5" name="TextBox 4"/>
              <p:cNvSpPr txBox="1"/>
              <p:nvPr/>
            </p:nvSpPr>
            <p:spPr>
              <a:xfrm>
                <a:off x="2186923" y="4339240"/>
                <a:ext cx="4406900" cy="78175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𝑑𝑖𝑓𝑓</m:t>
                      </m:r>
                      <m:d>
                        <m:dPr>
                          <m:ctrlPr>
                            <a:rPr lang="en-US" sz="2000" b="0" i="1" smtClean="0">
                              <a:latin typeface="Cambria Math" panose="02040503050406030204" pitchFamily="18" charset="0"/>
                            </a:rPr>
                          </m:ctrlPr>
                        </m:d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m:t>
                              </m:r>
                            </m:e>
                            <m:sub>
                              <m:r>
                                <a:rPr lang="en-US" sz="2000" b="0" i="1" smtClean="0">
                                  <a:latin typeface="Cambria Math" panose="02040503050406030204" pitchFamily="18" charset="0"/>
                                </a:rPr>
                                <m:t>𝐿</m:t>
                              </m:r>
                            </m:sub>
                          </m:sSub>
                          <m:r>
                            <a:rPr lang="en-US" sz="2000" b="0" i="1" smtClean="0">
                              <a:latin typeface="Cambria Math" panose="02040503050406030204" pitchFamily="18" charset="0"/>
                            </a:rPr>
                            <m:t>,</m:t>
                          </m:r>
                          <m:r>
                            <a:rPr lang="en-US" sz="2000" b="0" i="1" smtClean="0">
                              <a:latin typeface="Cambria Math" panose="02040503050406030204" pitchFamily="18" charset="0"/>
                            </a:rPr>
                            <m:t>𝐷</m:t>
                          </m:r>
                        </m:e>
                      </m:d>
                      <m:r>
                        <a:rPr lang="en-US" sz="2000" i="1">
                          <a:latin typeface="Cambria Math" panose="02040503050406030204" pitchFamily="18" charset="0"/>
                          <a:ea typeface="Cambria Math" panose="02040503050406030204" pitchFamily="18" charset="0"/>
                        </a:rPr>
                        <m:t>∝</m:t>
                      </m:r>
                      <m:nary>
                        <m:naryPr>
                          <m:chr m:val="∑"/>
                          <m:supHide m:val="on"/>
                          <m:ctrlPr>
                            <a:rPr lang="en-US" sz="2000" b="0" i="1" smtClean="0">
                              <a:latin typeface="Cambria Math" panose="02040503050406030204" pitchFamily="18" charset="0"/>
                            </a:rPr>
                          </m:ctrlPr>
                        </m:naryPr>
                        <m:sub>
                          <m:r>
                            <m:rPr>
                              <m:brk m:alnAt="7"/>
                            </m:rPr>
                            <a:rPr lang="en-US" sz="2000" b="0" i="1" smtClean="0">
                              <a:latin typeface="Cambria Math" panose="02040503050406030204" pitchFamily="18" charset="0"/>
                            </a:rPr>
                            <m:t>𝑖</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𝑗</m:t>
                          </m:r>
                        </m:sub>
                        <m:sup/>
                        <m:e>
                          <m:sSup>
                            <m:sSupPr>
                              <m:ctrlPr>
                                <a:rPr lang="en-US" sz="2000" b="0" i="1" smtClean="0">
                                  <a:latin typeface="Cambria Math" panose="02040503050406030204" pitchFamily="18" charset="0"/>
                                </a:rPr>
                              </m:ctrlPr>
                            </m:sSupPr>
                            <m:e>
                              <m:d>
                                <m:dPr>
                                  <m:ctrlPr>
                                    <a:rPr lang="en-US" sz="2000" b="0" i="1" smtClean="0">
                                      <a:latin typeface="Cambria Math" panose="02040503050406030204" pitchFamily="18" charset="0"/>
                                    </a:rPr>
                                  </m:ctrlPr>
                                </m:d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𝑏</m:t>
                                      </m:r>
                                    </m:e>
                                    <m:sub>
                                      <m:r>
                                        <a:rPr lang="en-US" sz="2000" b="0" i="1" smtClean="0">
                                          <a:latin typeface="Cambria Math" panose="02040503050406030204" pitchFamily="18" charset="0"/>
                                        </a:rPr>
                                        <m:t>𝑗𝑖</m:t>
                                      </m:r>
                                    </m:sub>
                                  </m:sSub>
                                  <m:r>
                                    <a:rPr lang="en-US" sz="2000" b="0" i="1" smtClean="0">
                                      <a:latin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𝑏</m:t>
                                      </m:r>
                                    </m:e>
                                    <m:sub>
                                      <m:r>
                                        <a:rPr lang="en-US" sz="2000" b="0" i="1" smtClean="0">
                                          <a:latin typeface="Cambria Math" panose="02040503050406030204" pitchFamily="18" charset="0"/>
                                        </a:rPr>
                                        <m:t>𝑗𝑖</m:t>
                                      </m:r>
                                    </m:sub>
                                    <m:sup>
                                      <m:r>
                                        <a:rPr lang="en-US" sz="2000" b="0" i="1" smtClean="0">
                                          <a:latin typeface="Cambria Math" panose="02040503050406030204" pitchFamily="18" charset="0"/>
                                        </a:rPr>
                                        <m:t>∗</m:t>
                                      </m:r>
                                    </m:sup>
                                  </m:sSubSup>
                                </m:e>
                              </m:d>
                            </m:e>
                            <m:sup>
                              <m:r>
                                <a:rPr lang="en-US" sz="2000" b="0" i="1" smtClean="0">
                                  <a:latin typeface="Cambria Math" panose="02040503050406030204" pitchFamily="18" charset="0"/>
                                </a:rPr>
                                <m:t>2</m:t>
                              </m:r>
                            </m:sup>
                          </m:sSup>
                        </m:e>
                      </m:nary>
                    </m:oMath>
                  </m:oMathPara>
                </a14:m>
                <a:endParaRPr lang="en-US" sz="2000" dirty="0" smtClean="0"/>
              </a:p>
            </p:txBody>
          </p:sp>
        </mc:Choice>
        <mc:Fallback xmlns="">
          <p:sp>
            <p:nvSpPr>
              <p:cNvPr id="5" name="TextBox 4"/>
              <p:cNvSpPr txBox="1">
                <a:spLocks noRot="1" noChangeAspect="1" noMove="1" noResize="1" noEditPoints="1" noAdjustHandles="1" noChangeArrowheads="1" noChangeShapeType="1" noTextEdit="1"/>
              </p:cNvSpPr>
              <p:nvPr/>
            </p:nvSpPr>
            <p:spPr>
              <a:xfrm>
                <a:off x="2186923" y="4339240"/>
                <a:ext cx="4406900" cy="781752"/>
              </a:xfrm>
              <a:prstGeom prst="rect">
                <a:avLst/>
              </a:prstGeom>
              <a:blipFill rotWithShape="0">
                <a:blip r:embed="rId6"/>
                <a:stretch>
                  <a:fillRect/>
                </a:stretch>
              </a:blipFill>
            </p:spPr>
            <p:txBody>
              <a:bodyPr/>
              <a:lstStyle/>
              <a:p>
                <a:r>
                  <a:rPr lang="en-US">
                    <a:noFill/>
                  </a:rPr>
                  <a:t> </a:t>
                </a:r>
              </a:p>
            </p:txBody>
          </p:sp>
        </mc:Fallback>
      </mc:AlternateContent>
      <p:sp>
        <p:nvSpPr>
          <p:cNvPr id="6" name="Rectangle 5"/>
          <p:cNvSpPr/>
          <p:nvPr/>
        </p:nvSpPr>
        <p:spPr>
          <a:xfrm>
            <a:off x="263046" y="5752036"/>
            <a:ext cx="8360253" cy="461665"/>
          </a:xfrm>
          <a:prstGeom prst="rect">
            <a:avLst/>
          </a:prstGeom>
        </p:spPr>
        <p:txBody>
          <a:bodyPr wrap="square">
            <a:spAutoFit/>
          </a:bodyPr>
          <a:lstStyle/>
          <a:p>
            <a:pPr marL="342900" indent="-342900">
              <a:buFont typeface="Arial" panose="020B0604020202020204" pitchFamily="34" charset="0"/>
              <a:buChar char="•"/>
            </a:pPr>
            <a:r>
              <a:rPr lang="en-US" sz="2400" dirty="0">
                <a:ea typeface="Cambria Math" panose="02040503050406030204" pitchFamily="18" charset="0"/>
              </a:rPr>
              <a:t>Select hierarchy with lowest </a:t>
            </a:r>
            <a:r>
              <a:rPr lang="en-US" sz="2400" i="1" dirty="0"/>
              <a:t>diff</a:t>
            </a:r>
            <a:r>
              <a:rPr lang="en-US" sz="2400" dirty="0"/>
              <a:t>(</a:t>
            </a:r>
            <a:r>
              <a:rPr lang="en-US" sz="2400" dirty="0">
                <a:ea typeface="Cambria Math" panose="02040503050406030204" pitchFamily="18" charset="0"/>
              </a:rPr>
              <a:t>≤</a:t>
            </a:r>
            <a:r>
              <a:rPr lang="en-US" sz="2400" baseline="-25000" dirty="0">
                <a:ea typeface="Cambria Math" panose="02040503050406030204" pitchFamily="18" charset="0"/>
              </a:rPr>
              <a:t>L</a:t>
            </a:r>
            <a:r>
              <a:rPr lang="en-US" sz="2400" dirty="0">
                <a:ea typeface="Cambria Math" panose="02040503050406030204" pitchFamily="18" charset="0"/>
              </a:rPr>
              <a:t>, </a:t>
            </a:r>
            <a:r>
              <a:rPr lang="en-US" sz="2400" i="1" dirty="0">
                <a:ea typeface="Cambria Math" panose="02040503050406030204" pitchFamily="18" charset="0"/>
              </a:rPr>
              <a:t>D</a:t>
            </a:r>
            <a:r>
              <a:rPr lang="en-US" sz="2400" dirty="0">
                <a:ea typeface="Cambria Math" panose="02040503050406030204" pitchFamily="18" charset="0"/>
              </a:rPr>
              <a:t>) value </a:t>
            </a:r>
            <a:endParaRPr lang="en-US" sz="2400" dirty="0"/>
          </a:p>
        </p:txBody>
      </p:sp>
      <p:sp>
        <p:nvSpPr>
          <p:cNvPr id="7" name="TextBox 6"/>
          <p:cNvSpPr txBox="1"/>
          <p:nvPr/>
        </p:nvSpPr>
        <p:spPr>
          <a:xfrm>
            <a:off x="3955527" y="5281137"/>
            <a:ext cx="1689449" cy="492443"/>
          </a:xfrm>
          <a:prstGeom prst="rect">
            <a:avLst/>
          </a:prstGeom>
          <a:noFill/>
        </p:spPr>
        <p:txBody>
          <a:bodyPr wrap="square" lIns="0" tIns="0" rIns="0" bIns="0" rtlCol="0">
            <a:spAutoFit/>
          </a:bodyPr>
          <a:lstStyle/>
          <a:p>
            <a:r>
              <a:rPr lang="en-US" sz="1600" dirty="0" smtClean="0"/>
              <a:t>Observed Counterexamples</a:t>
            </a:r>
          </a:p>
        </p:txBody>
      </p:sp>
      <p:sp>
        <p:nvSpPr>
          <p:cNvPr id="8" name="TextBox 7"/>
          <p:cNvSpPr txBox="1"/>
          <p:nvPr/>
        </p:nvSpPr>
        <p:spPr>
          <a:xfrm>
            <a:off x="5943251" y="5259593"/>
            <a:ext cx="1689449" cy="492443"/>
          </a:xfrm>
          <a:prstGeom prst="rect">
            <a:avLst/>
          </a:prstGeom>
          <a:noFill/>
        </p:spPr>
        <p:txBody>
          <a:bodyPr wrap="square" lIns="0" tIns="0" rIns="0" bIns="0" rtlCol="0">
            <a:spAutoFit/>
          </a:bodyPr>
          <a:lstStyle/>
          <a:p>
            <a:r>
              <a:rPr lang="en-US" sz="1600" dirty="0" smtClean="0"/>
              <a:t>Expected Counterexamples</a:t>
            </a:r>
          </a:p>
        </p:txBody>
      </p:sp>
      <p:cxnSp>
        <p:nvCxnSpPr>
          <p:cNvPr id="10" name="Straight Arrow Connector 9"/>
          <p:cNvCxnSpPr>
            <a:stCxn id="7" idx="0"/>
          </p:cNvCxnSpPr>
          <p:nvPr/>
        </p:nvCxnSpPr>
        <p:spPr>
          <a:xfrm flipV="1">
            <a:off x="4800252" y="4939405"/>
            <a:ext cx="165448" cy="341732"/>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flipV="1">
            <a:off x="5644976" y="4939354"/>
            <a:ext cx="463724" cy="289335"/>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51946" y="6200883"/>
            <a:ext cx="6709254" cy="369332"/>
          </a:xfrm>
          <a:prstGeom prst="rect">
            <a:avLst/>
          </a:prstGeom>
          <a:noFill/>
        </p:spPr>
        <p:txBody>
          <a:bodyPr wrap="square" lIns="0" tIns="0" rIns="0" bIns="0" rtlCol="0">
            <a:spAutoFit/>
          </a:bodyPr>
          <a:lstStyle/>
          <a:p>
            <a:pPr marL="342900" indent="-342900">
              <a:buFont typeface="Arial" panose="020B0604020202020204" pitchFamily="34" charset="0"/>
              <a:buChar char="•"/>
            </a:pPr>
            <a:r>
              <a:rPr lang="en-US" sz="2400" dirty="0" smtClean="0"/>
              <a:t>Use </a:t>
            </a:r>
            <a:r>
              <a:rPr lang="en-US" sz="2400" dirty="0"/>
              <a:t>DAKS package </a:t>
            </a:r>
            <a:r>
              <a:rPr lang="en-US" sz="1400" dirty="0" smtClean="0"/>
              <a:t>(</a:t>
            </a:r>
            <a:r>
              <a:rPr lang="en-US" sz="1400" dirty="0" err="1" smtClean="0"/>
              <a:t>Unlü</a:t>
            </a:r>
            <a:r>
              <a:rPr lang="en-US" sz="1400" dirty="0" smtClean="0"/>
              <a:t> &amp; </a:t>
            </a:r>
            <a:r>
              <a:rPr lang="en-US" sz="1400" dirty="0" err="1" smtClean="0"/>
              <a:t>Sargin</a:t>
            </a:r>
            <a:r>
              <a:rPr lang="en-US" sz="1400" dirty="0" smtClean="0"/>
              <a:t> 2010) </a:t>
            </a:r>
          </a:p>
        </p:txBody>
      </p:sp>
    </p:spTree>
    <p:custDataLst>
      <p:tags r:id="rId1"/>
    </p:custDataLst>
    <p:extLst>
      <p:ext uri="{BB962C8B-B14F-4D97-AF65-F5344CB8AC3E}">
        <p14:creationId xmlns:p14="http://schemas.microsoft.com/office/powerpoint/2010/main" val="4293887726"/>
      </p:ext>
    </p:extLst>
  </p:cSld>
  <p:clrMapOvr>
    <a:masterClrMapping/>
  </p:clrMapOvr>
  <mc:AlternateContent xmlns:mc="http://schemas.openxmlformats.org/markup-compatibility/2006" xmlns:p14="http://schemas.microsoft.com/office/powerpoint/2010/main">
    <mc:Choice Requires="p14">
      <p:transition p14:dur="0" advTm="93543"/>
    </mc:Choice>
    <mc:Fallback xmlns="">
      <p:transition advTm="935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Revised Hierarchy</a:t>
            </a:r>
            <a:endParaRPr lang="en-US" sz="4400"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4979" y="944359"/>
            <a:ext cx="3883642" cy="5735841"/>
          </a:xfrm>
          <a:prstGeom prst="rect">
            <a:avLst/>
          </a:prstGeom>
        </p:spPr>
      </p:pic>
      <p:sp>
        <p:nvSpPr>
          <p:cNvPr id="4" name="TextBox 3"/>
          <p:cNvSpPr txBox="1"/>
          <p:nvPr/>
        </p:nvSpPr>
        <p:spPr>
          <a:xfrm>
            <a:off x="6419589" y="4608069"/>
            <a:ext cx="2724411" cy="1661993"/>
          </a:xfrm>
          <a:prstGeom prst="rect">
            <a:avLst/>
          </a:prstGeom>
          <a:noFill/>
          <a:ln>
            <a:noFill/>
          </a:ln>
        </p:spPr>
        <p:txBody>
          <a:bodyPr wrap="square" lIns="0" tIns="0" rIns="0" bIns="0" rtlCol="0">
            <a:spAutoFit/>
          </a:bodyPr>
          <a:lstStyle/>
          <a:p>
            <a:r>
              <a:rPr lang="en-US" b="1" dirty="0" smtClean="0">
                <a:latin typeface="Arial" panose="020B0604020202020204" pitchFamily="34" charset="0"/>
                <a:cs typeface="Arial" panose="020B0604020202020204" pitchFamily="34" charset="0"/>
              </a:rPr>
              <a:t>Figure 2</a:t>
            </a:r>
            <a:r>
              <a:rPr lang="en-US" dirty="0" smtClean="0">
                <a:latin typeface="Arial" panose="020B0604020202020204" pitchFamily="34" charset="0"/>
                <a:cs typeface="Arial" panose="020B0604020202020204" pitchFamily="34" charset="0"/>
              </a:rPr>
              <a:t>: Hierarchy of skills related to determining the period, frequency, and angular frequency</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generated from item tree analysis</a:t>
            </a:r>
            <a:endParaRPr lang="en-US" b="1" baseline="30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9426176"/>
      </p:ext>
    </p:extLst>
  </p:cSld>
  <p:clrMapOvr>
    <a:masterClrMapping/>
  </p:clrMapOvr>
  <mc:AlternateContent xmlns:mc="http://schemas.openxmlformats.org/markup-compatibility/2006" xmlns:p14="http://schemas.microsoft.com/office/powerpoint/2010/main">
    <mc:Choice Requires="p14">
      <p:transition p14:dur="0" advTm="45228"/>
    </mc:Choice>
    <mc:Fallback xmlns="">
      <p:transition advTm="45228"/>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Conclusions</a:t>
            </a:r>
            <a:endParaRPr lang="en-US" sz="4400" dirty="0">
              <a:solidFill>
                <a:schemeClr val="bg1"/>
              </a:solidFill>
            </a:endParaRPr>
          </a:p>
        </p:txBody>
      </p:sp>
      <p:sp>
        <p:nvSpPr>
          <p:cNvPr id="3" name="TextBox 2"/>
          <p:cNvSpPr txBox="1"/>
          <p:nvPr/>
        </p:nvSpPr>
        <p:spPr>
          <a:xfrm>
            <a:off x="533400" y="1524000"/>
            <a:ext cx="8191500" cy="2462213"/>
          </a:xfrm>
          <a:prstGeom prst="rect">
            <a:avLst/>
          </a:prstGeom>
          <a:noFill/>
        </p:spPr>
        <p:txBody>
          <a:bodyPr wrap="square" lIns="0" tIns="0" rIns="0" bIns="0" rtlCol="0">
            <a:spAutoFit/>
          </a:bodyPr>
          <a:lstStyle/>
          <a:p>
            <a:pPr marL="342900" indent="-342900">
              <a:buFont typeface="Arial" panose="020B0604020202020204" pitchFamily="34" charset="0"/>
              <a:buChar char="•"/>
            </a:pPr>
            <a:r>
              <a:rPr lang="en-US" sz="3200" dirty="0" smtClean="0"/>
              <a:t>Can be modeled as multi-level hierarchy</a:t>
            </a:r>
          </a:p>
          <a:p>
            <a:pPr marL="342900" indent="-342900">
              <a:buFont typeface="Arial" panose="020B0604020202020204" pitchFamily="34" charset="0"/>
              <a:buChar char="•"/>
            </a:pPr>
            <a:endParaRPr lang="en-US" sz="3200" dirty="0"/>
          </a:p>
          <a:p>
            <a:pPr marL="342900" indent="-342900">
              <a:buFont typeface="Arial" panose="020B0604020202020204" pitchFamily="34" charset="0"/>
              <a:buChar char="•"/>
            </a:pPr>
            <a:endParaRPr lang="en-US" sz="3200" dirty="0" smtClean="0"/>
          </a:p>
          <a:p>
            <a:pPr marL="342900" indent="-342900">
              <a:buFont typeface="Arial" panose="020B0604020202020204" pitchFamily="34" charset="0"/>
              <a:buChar char="•"/>
            </a:pPr>
            <a:endParaRPr lang="en-US" sz="3200" dirty="0" smtClean="0"/>
          </a:p>
          <a:p>
            <a:pPr marL="342900" indent="-342900">
              <a:buFont typeface="Arial" panose="020B0604020202020204" pitchFamily="34" charset="0"/>
              <a:buChar char="•"/>
            </a:pPr>
            <a:r>
              <a:rPr lang="en-US" sz="3200" dirty="0" smtClean="0"/>
              <a:t>T=1/f and finding period are essential</a:t>
            </a:r>
          </a:p>
        </p:txBody>
      </p:sp>
    </p:spTree>
    <p:extLst>
      <p:ext uri="{BB962C8B-B14F-4D97-AF65-F5344CB8AC3E}">
        <p14:creationId xmlns:p14="http://schemas.microsoft.com/office/powerpoint/2010/main" val="456476688"/>
      </p:ext>
    </p:extLst>
  </p:cSld>
  <p:clrMapOvr>
    <a:masterClrMapping/>
  </p:clrMapOvr>
  <mc:AlternateContent xmlns:mc="http://schemas.openxmlformats.org/markup-compatibility/2006" xmlns:p14="http://schemas.microsoft.com/office/powerpoint/2010/main">
    <mc:Choice Requires="p14">
      <p:transition p14:dur="0" advTm="30294"/>
    </mc:Choice>
    <mc:Fallback xmlns="">
      <p:transition advTm="3029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Funding/Questions</a:t>
            </a:r>
            <a:endParaRPr lang="en-US" sz="4400" dirty="0">
              <a:solidFill>
                <a:schemeClr val="bg1"/>
              </a:solidFill>
            </a:endParaRPr>
          </a:p>
        </p:txBody>
      </p:sp>
      <p:sp>
        <p:nvSpPr>
          <p:cNvPr id="3" name="TextBox 2"/>
          <p:cNvSpPr txBox="1"/>
          <p:nvPr/>
        </p:nvSpPr>
        <p:spPr>
          <a:xfrm>
            <a:off x="508000" y="5461000"/>
            <a:ext cx="8191500" cy="1107996"/>
          </a:xfrm>
          <a:prstGeom prst="rect">
            <a:avLst/>
          </a:prstGeom>
          <a:noFill/>
        </p:spPr>
        <p:txBody>
          <a:bodyPr wrap="square" lIns="0" tIns="0" rIns="0" bIns="0" rtlCol="0">
            <a:spAutoFit/>
          </a:bodyPr>
          <a:lstStyle/>
          <a:p>
            <a:r>
              <a:rPr lang="en-US" sz="2400" dirty="0" smtClean="0"/>
              <a:t>Funding for this project provided by the Center </a:t>
            </a:r>
            <a:r>
              <a:rPr lang="en-US" sz="2400" dirty="0"/>
              <a:t>for Emergent Materials: an NSF MRSEC under award number DMR-1420451</a:t>
            </a:r>
            <a:r>
              <a:rPr lang="en-US" sz="2400" dirty="0" smtClean="0"/>
              <a:t>.</a:t>
            </a:r>
            <a:endParaRPr lang="en-US" sz="2400" dirty="0">
              <a:cs typeface="Arial" panose="020B0604020202020204" pitchFamily="34" charset="0"/>
            </a:endParaRPr>
          </a:p>
        </p:txBody>
      </p:sp>
      <p:sp>
        <p:nvSpPr>
          <p:cNvPr id="5" name="TextBox 4"/>
          <p:cNvSpPr txBox="1"/>
          <p:nvPr/>
        </p:nvSpPr>
        <p:spPr>
          <a:xfrm>
            <a:off x="419100" y="1041400"/>
            <a:ext cx="8509000" cy="3139321"/>
          </a:xfrm>
          <a:prstGeom prst="rect">
            <a:avLst/>
          </a:prstGeom>
          <a:noFill/>
        </p:spPr>
        <p:txBody>
          <a:bodyPr wrap="square" lIns="0" tIns="0" rIns="0" bIns="0" rtlCol="0">
            <a:spAutoFit/>
          </a:bodyPr>
          <a:lstStyle/>
          <a:p>
            <a:pPr algn="ctr"/>
            <a:r>
              <a:rPr lang="en-US" sz="3600" dirty="0" smtClean="0"/>
              <a:t>Questions?</a:t>
            </a:r>
          </a:p>
          <a:p>
            <a:endParaRPr lang="en-US" sz="2800" dirty="0" smtClean="0"/>
          </a:p>
          <a:p>
            <a:endParaRPr lang="en-US" sz="2800" dirty="0"/>
          </a:p>
          <a:p>
            <a:endParaRPr lang="en-US" sz="2800" dirty="0"/>
          </a:p>
          <a:p>
            <a:endParaRPr lang="en-US" sz="2800" dirty="0" smtClean="0"/>
          </a:p>
          <a:p>
            <a:r>
              <a:rPr lang="en-US" sz="2800" dirty="0" smtClean="0"/>
              <a:t>A poster will be presented at the 9:15-10 session (E34) on this work.</a:t>
            </a:r>
          </a:p>
        </p:txBody>
      </p:sp>
    </p:spTree>
    <p:extLst>
      <p:ext uri="{BB962C8B-B14F-4D97-AF65-F5344CB8AC3E}">
        <p14:creationId xmlns:p14="http://schemas.microsoft.com/office/powerpoint/2010/main" val="1942107570"/>
      </p:ext>
    </p:extLst>
  </p:cSld>
  <p:clrMapOvr>
    <a:masterClrMapping/>
  </p:clrMapOvr>
  <mc:AlternateContent xmlns:mc="http://schemas.openxmlformats.org/markup-compatibility/2006" xmlns:p14="http://schemas.microsoft.com/office/powerpoint/2010/main">
    <mc:Choice Requires="p14">
      <p:transition p14:dur="0" advTm="9930"/>
    </mc:Choice>
    <mc:Fallback xmlns="">
      <p:transition advTm="993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a:srcRect l="7636" t="68017" r="43765" b="7774"/>
          <a:stretch/>
        </p:blipFill>
        <p:spPr>
          <a:xfrm rot="5400000">
            <a:off x="26231" y="1739951"/>
            <a:ext cx="2222503" cy="685800"/>
          </a:xfrm>
          <a:prstGeom prst="rect">
            <a:avLst/>
          </a:prstGeom>
        </p:spPr>
      </p:pic>
      <p:sp>
        <p:nvSpPr>
          <p:cNvPr id="16" name="TextBox 15"/>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Introduction</a:t>
            </a:r>
            <a:endParaRPr lang="en-US" sz="4400" dirty="0">
              <a:solidFill>
                <a:schemeClr val="bg1"/>
              </a:solidFill>
            </a:endParaRPr>
          </a:p>
        </p:txBody>
      </p:sp>
      <p:pic>
        <p:nvPicPr>
          <p:cNvPr id="4" name="Picture 3"/>
          <p:cNvPicPr>
            <a:picLocks noChangeAspect="1"/>
          </p:cNvPicPr>
          <p:nvPr/>
        </p:nvPicPr>
        <p:blipFill>
          <a:blip r:embed="rId4"/>
          <a:stretch>
            <a:fillRect/>
          </a:stretch>
        </p:blipFill>
        <p:spPr>
          <a:xfrm>
            <a:off x="2403689" y="2625890"/>
            <a:ext cx="3569707" cy="2330225"/>
          </a:xfrm>
          <a:prstGeom prst="rect">
            <a:avLst/>
          </a:prstGeom>
        </p:spPr>
      </p:pic>
      <p:sp>
        <p:nvSpPr>
          <p:cNvPr id="2" name="TextBox 1"/>
          <p:cNvSpPr txBox="1"/>
          <p:nvPr/>
        </p:nvSpPr>
        <p:spPr>
          <a:xfrm>
            <a:off x="269606" y="3244334"/>
            <a:ext cx="1735752" cy="369332"/>
          </a:xfrm>
          <a:prstGeom prst="rect">
            <a:avLst/>
          </a:prstGeom>
          <a:noFill/>
        </p:spPr>
        <p:txBody>
          <a:bodyPr wrap="square" lIns="0" tIns="0" rIns="0" bIns="0" rtlCol="0">
            <a:spAutoFit/>
          </a:bodyPr>
          <a:lstStyle/>
          <a:p>
            <a:r>
              <a:rPr lang="en-US" sz="2400" dirty="0" smtClean="0"/>
              <a:t>Oscillations</a:t>
            </a:r>
          </a:p>
        </p:txBody>
      </p:sp>
      <p:sp>
        <p:nvSpPr>
          <p:cNvPr id="5" name="TextBox 4"/>
          <p:cNvSpPr txBox="1"/>
          <p:nvPr/>
        </p:nvSpPr>
        <p:spPr>
          <a:xfrm>
            <a:off x="3750848" y="4776595"/>
            <a:ext cx="1045238" cy="369332"/>
          </a:xfrm>
          <a:prstGeom prst="rect">
            <a:avLst/>
          </a:prstGeom>
          <a:noFill/>
        </p:spPr>
        <p:txBody>
          <a:bodyPr wrap="square" lIns="0" tIns="0" rIns="0" bIns="0" rtlCol="0">
            <a:spAutoFit/>
          </a:bodyPr>
          <a:lstStyle/>
          <a:p>
            <a:r>
              <a:rPr lang="en-US" sz="2400" dirty="0" smtClean="0"/>
              <a:t>Waves</a:t>
            </a:r>
          </a:p>
        </p:txBody>
      </p:sp>
      <p:sp>
        <p:nvSpPr>
          <p:cNvPr id="8" name="TextBox 7"/>
          <p:cNvSpPr txBox="1"/>
          <p:nvPr/>
        </p:nvSpPr>
        <p:spPr>
          <a:xfrm>
            <a:off x="193102" y="3603011"/>
            <a:ext cx="2228567" cy="430887"/>
          </a:xfrm>
          <a:prstGeom prst="rect">
            <a:avLst/>
          </a:prstGeom>
          <a:noFill/>
        </p:spPr>
        <p:txBody>
          <a:bodyPr wrap="square" lIns="0" tIns="0" rIns="0" bIns="0" rtlCol="0">
            <a:spAutoFit/>
          </a:bodyPr>
          <a:lstStyle/>
          <a:p>
            <a:r>
              <a:rPr lang="en-US" sz="1400" dirty="0" smtClean="0"/>
              <a:t>Ambrose (2007)</a:t>
            </a:r>
          </a:p>
          <a:p>
            <a:r>
              <a:rPr lang="en-US" sz="1400" dirty="0" err="1" smtClean="0"/>
              <a:t>Tongnopparat</a:t>
            </a:r>
            <a:r>
              <a:rPr lang="en-US" sz="1400" dirty="0" smtClean="0"/>
              <a:t> et al (2014)</a:t>
            </a:r>
          </a:p>
        </p:txBody>
      </p:sp>
      <p:sp>
        <p:nvSpPr>
          <p:cNvPr id="9" name="Flowchart: Or 8"/>
          <p:cNvSpPr/>
          <p:nvPr/>
        </p:nvSpPr>
        <p:spPr>
          <a:xfrm>
            <a:off x="6478155" y="4296354"/>
            <a:ext cx="1288473" cy="1288473"/>
          </a:xfrm>
          <a:prstGeom prst="flowChartOr">
            <a:avLst/>
          </a:prstGeom>
          <a:solidFill>
            <a:schemeClr val="bg1"/>
          </a:solidFill>
          <a:ln w="25400">
            <a:solidFill>
              <a:srgbClr val="CC99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9" idx="7"/>
            <a:endCxn id="9" idx="3"/>
          </p:cNvCxnSpPr>
          <p:nvPr/>
        </p:nvCxnSpPr>
        <p:spPr>
          <a:xfrm flipH="1">
            <a:off x="6666848" y="4485047"/>
            <a:ext cx="911087" cy="911087"/>
          </a:xfrm>
          <a:prstGeom prst="line">
            <a:avLst/>
          </a:prstGeom>
          <a:ln>
            <a:solidFill>
              <a:srgbClr val="CC9900"/>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9" idx="1"/>
            <a:endCxn id="9" idx="5"/>
          </p:cNvCxnSpPr>
          <p:nvPr/>
        </p:nvCxnSpPr>
        <p:spPr>
          <a:xfrm>
            <a:off x="6666848" y="4485047"/>
            <a:ext cx="911087" cy="911087"/>
          </a:xfrm>
          <a:prstGeom prst="line">
            <a:avLst/>
          </a:prstGeom>
          <a:ln>
            <a:solidFill>
              <a:srgbClr val="CC9900"/>
            </a:solidFill>
          </a:ln>
          <a:effectLst/>
        </p:spPr>
        <p:style>
          <a:lnRef idx="2">
            <a:schemeClr val="accent1"/>
          </a:lnRef>
          <a:fillRef idx="0">
            <a:schemeClr val="accent1"/>
          </a:fillRef>
          <a:effectRef idx="1">
            <a:schemeClr val="accent1"/>
          </a:effectRef>
          <a:fontRef idx="minor">
            <a:schemeClr val="tx1"/>
          </a:fontRef>
        </p:style>
      </p:cxnSp>
      <p:sp>
        <p:nvSpPr>
          <p:cNvPr id="22" name="Arc 21"/>
          <p:cNvSpPr/>
          <p:nvPr/>
        </p:nvSpPr>
        <p:spPr>
          <a:xfrm>
            <a:off x="6661076" y="4149526"/>
            <a:ext cx="1386609" cy="1212797"/>
          </a:xfrm>
          <a:prstGeom prst="arc">
            <a:avLst/>
          </a:prstGeom>
          <a:ln>
            <a:solidFill>
              <a:schemeClr val="tx1"/>
            </a:solidFill>
            <a:tailEnd type="triangle" w="lg"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TextBox 22"/>
          <p:cNvSpPr txBox="1"/>
          <p:nvPr/>
        </p:nvSpPr>
        <p:spPr>
          <a:xfrm>
            <a:off x="6478155" y="5743837"/>
            <a:ext cx="1384822" cy="369332"/>
          </a:xfrm>
          <a:prstGeom prst="rect">
            <a:avLst/>
          </a:prstGeom>
          <a:noFill/>
        </p:spPr>
        <p:txBody>
          <a:bodyPr wrap="square" lIns="0" tIns="0" rIns="0" bIns="0" rtlCol="0">
            <a:spAutoFit/>
          </a:bodyPr>
          <a:lstStyle/>
          <a:p>
            <a:r>
              <a:rPr lang="en-US" sz="2400" dirty="0" smtClean="0"/>
              <a:t>Rotations</a:t>
            </a:r>
          </a:p>
        </p:txBody>
      </p:sp>
      <p:sp>
        <p:nvSpPr>
          <p:cNvPr id="24" name="TextBox 23"/>
          <p:cNvSpPr txBox="1"/>
          <p:nvPr/>
        </p:nvSpPr>
        <p:spPr>
          <a:xfrm>
            <a:off x="3048640" y="5134401"/>
            <a:ext cx="2228567" cy="430887"/>
          </a:xfrm>
          <a:prstGeom prst="rect">
            <a:avLst/>
          </a:prstGeom>
          <a:noFill/>
        </p:spPr>
        <p:txBody>
          <a:bodyPr wrap="square" lIns="0" tIns="0" rIns="0" bIns="0" rtlCol="0">
            <a:spAutoFit/>
          </a:bodyPr>
          <a:lstStyle/>
          <a:p>
            <a:r>
              <a:rPr lang="en-US" sz="1400" dirty="0" err="1" smtClean="0"/>
              <a:t>Kryjevskaia</a:t>
            </a:r>
            <a:r>
              <a:rPr lang="en-US" sz="1400" dirty="0" smtClean="0"/>
              <a:t> et al (2012)</a:t>
            </a:r>
          </a:p>
          <a:p>
            <a:r>
              <a:rPr lang="en-US" sz="1400" dirty="0" smtClean="0"/>
              <a:t>Wittman (2003)</a:t>
            </a:r>
          </a:p>
        </p:txBody>
      </p:sp>
      <p:sp>
        <p:nvSpPr>
          <p:cNvPr id="25" name="TextBox 24"/>
          <p:cNvSpPr txBox="1"/>
          <p:nvPr/>
        </p:nvSpPr>
        <p:spPr>
          <a:xfrm>
            <a:off x="6240096" y="6113169"/>
            <a:ext cx="2228567" cy="215444"/>
          </a:xfrm>
          <a:prstGeom prst="rect">
            <a:avLst/>
          </a:prstGeom>
          <a:noFill/>
        </p:spPr>
        <p:txBody>
          <a:bodyPr wrap="square" lIns="0" tIns="0" rIns="0" bIns="0" rtlCol="0">
            <a:spAutoFit/>
          </a:bodyPr>
          <a:lstStyle/>
          <a:p>
            <a:r>
              <a:rPr lang="en-US" sz="1400" dirty="0" err="1" smtClean="0"/>
              <a:t>Rimoldini</a:t>
            </a:r>
            <a:r>
              <a:rPr lang="en-US" sz="1400" dirty="0" smtClean="0"/>
              <a:t> and Singh (2005)</a:t>
            </a:r>
          </a:p>
        </p:txBody>
      </p:sp>
      <p:sp>
        <p:nvSpPr>
          <p:cNvPr id="26" name="TextBox 25"/>
          <p:cNvSpPr txBox="1"/>
          <p:nvPr/>
        </p:nvSpPr>
        <p:spPr>
          <a:xfrm>
            <a:off x="2005358" y="1087652"/>
            <a:ext cx="1409700" cy="584775"/>
          </a:xfrm>
          <a:prstGeom prst="rect">
            <a:avLst/>
          </a:prstGeom>
          <a:noFill/>
        </p:spPr>
        <p:txBody>
          <a:bodyPr wrap="square" lIns="0" tIns="0" rIns="0" bIns="0" rtlCol="0">
            <a:spAutoFit/>
          </a:bodyPr>
          <a:lstStyle/>
          <a:p>
            <a:r>
              <a:rPr lang="en-US" sz="2400" dirty="0" smtClean="0"/>
              <a:t>Period: </a:t>
            </a:r>
            <a:r>
              <a:rPr lang="en-US" sz="2400" i="1" dirty="0" smtClean="0"/>
              <a:t>T</a:t>
            </a:r>
          </a:p>
          <a:p>
            <a:r>
              <a:rPr lang="en-US" sz="1400" dirty="0" smtClean="0"/>
              <a:t>Wan et al (2016)</a:t>
            </a:r>
          </a:p>
        </p:txBody>
      </p:sp>
      <p:sp>
        <p:nvSpPr>
          <p:cNvPr id="27" name="TextBox 26"/>
          <p:cNvSpPr txBox="1"/>
          <p:nvPr/>
        </p:nvSpPr>
        <p:spPr>
          <a:xfrm>
            <a:off x="3842965" y="1087652"/>
            <a:ext cx="1906242" cy="369332"/>
          </a:xfrm>
          <a:prstGeom prst="rect">
            <a:avLst/>
          </a:prstGeom>
          <a:noFill/>
        </p:spPr>
        <p:txBody>
          <a:bodyPr wrap="square" lIns="0" tIns="0" rIns="0" bIns="0" rtlCol="0">
            <a:spAutoFit/>
          </a:bodyPr>
          <a:lstStyle/>
          <a:p>
            <a:r>
              <a:rPr lang="en-US" sz="2400" dirty="0" smtClean="0"/>
              <a:t>Frequency: </a:t>
            </a:r>
            <a:r>
              <a:rPr lang="en-US" sz="2400" i="1" dirty="0" smtClean="0"/>
              <a:t>f</a:t>
            </a:r>
            <a:endParaRPr lang="en-US" sz="2400" dirty="0" smtClean="0"/>
          </a:p>
        </p:txBody>
      </p:sp>
      <p:sp>
        <p:nvSpPr>
          <p:cNvPr id="28" name="TextBox 27"/>
          <p:cNvSpPr txBox="1"/>
          <p:nvPr/>
        </p:nvSpPr>
        <p:spPr>
          <a:xfrm>
            <a:off x="6059028" y="1087652"/>
            <a:ext cx="3037814" cy="369332"/>
          </a:xfrm>
          <a:prstGeom prst="rect">
            <a:avLst/>
          </a:prstGeom>
          <a:noFill/>
        </p:spPr>
        <p:txBody>
          <a:bodyPr wrap="square" lIns="0" tIns="0" rIns="0" bIns="0" rtlCol="0">
            <a:spAutoFit/>
          </a:bodyPr>
          <a:lstStyle/>
          <a:p>
            <a:r>
              <a:rPr lang="en-US" sz="2400" dirty="0" smtClean="0"/>
              <a:t>Angular Frequency: </a:t>
            </a:r>
            <a:r>
              <a:rPr lang="el-GR" sz="2400" i="1" dirty="0" smtClean="0"/>
              <a:t>ω</a:t>
            </a:r>
            <a:endParaRPr lang="en-US" sz="2400" dirty="0" smtClean="0"/>
          </a:p>
        </p:txBody>
      </p:sp>
    </p:spTree>
    <p:extLst>
      <p:ext uri="{BB962C8B-B14F-4D97-AF65-F5344CB8AC3E}">
        <p14:creationId xmlns:p14="http://schemas.microsoft.com/office/powerpoint/2010/main" val="2902721029"/>
      </p:ext>
    </p:extLst>
  </p:cSld>
  <p:clrMapOvr>
    <a:masterClrMapping/>
  </p:clrMapOvr>
  <mc:AlternateContent xmlns:mc="http://schemas.openxmlformats.org/markup-compatibility/2006" xmlns:p14="http://schemas.microsoft.com/office/powerpoint/2010/main">
    <mc:Choice Requires="p14">
      <p:transition p14:dur="0" advTm="38509"/>
    </mc:Choice>
    <mc:Fallback xmlns="">
      <p:transition advTm="3850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8"/>
          </p:nvPr>
        </p:nvSpPr>
        <p:spPr>
          <a:xfrm>
            <a:off x="944698" y="1023323"/>
            <a:ext cx="7200384" cy="3789978"/>
          </a:xfrm>
        </p:spPr>
        <p:txBody>
          <a:bodyPr/>
          <a:lstStyle/>
          <a:p>
            <a:r>
              <a:rPr lang="en-US" sz="3200" dirty="0" smtClean="0"/>
              <a:t>Goal: Search for possible hierarchies in student knowledge regarding finding the period, frequency, and angular frequency from various representations</a:t>
            </a:r>
            <a:endParaRPr lang="en-US" sz="3200" dirty="0"/>
          </a:p>
        </p:txBody>
      </p:sp>
      <p:sp>
        <p:nvSpPr>
          <p:cNvPr id="5" name="TextBox 4"/>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Research Goal</a:t>
            </a:r>
            <a:endParaRPr lang="en-US" sz="4400" dirty="0">
              <a:solidFill>
                <a:schemeClr val="bg1"/>
              </a:solidFill>
            </a:endParaRPr>
          </a:p>
        </p:txBody>
      </p:sp>
      <p:sp>
        <p:nvSpPr>
          <p:cNvPr id="2" name="TextBox 1"/>
          <p:cNvSpPr txBox="1"/>
          <p:nvPr/>
        </p:nvSpPr>
        <p:spPr>
          <a:xfrm>
            <a:off x="2704245" y="4051300"/>
            <a:ext cx="3735510" cy="1292662"/>
          </a:xfrm>
          <a:prstGeom prst="rect">
            <a:avLst/>
          </a:prstGeom>
          <a:noFill/>
        </p:spPr>
        <p:txBody>
          <a:bodyPr wrap="square" lIns="0" tIns="0" rIns="0" bIns="0" rtlCol="0">
            <a:spAutoFit/>
          </a:bodyPr>
          <a:lstStyle/>
          <a:p>
            <a:pPr algn="ctr"/>
            <a:r>
              <a:rPr lang="en-US" sz="2800" dirty="0"/>
              <a:t>Skill </a:t>
            </a:r>
            <a:r>
              <a:rPr lang="en-US" sz="2800" dirty="0" smtClean="0"/>
              <a:t>A</a:t>
            </a:r>
            <a:r>
              <a:rPr lang="en-US" sz="2800" dirty="0"/>
              <a:t>	Skill B</a:t>
            </a:r>
          </a:p>
          <a:p>
            <a:pPr algn="ctr"/>
            <a:r>
              <a:rPr lang="en-US" sz="2800" dirty="0" smtClean="0"/>
              <a:t>Skill A</a:t>
            </a:r>
          </a:p>
          <a:p>
            <a:pPr algn="ctr"/>
            <a:r>
              <a:rPr lang="en-US" sz="2800" dirty="0" smtClean="0"/>
              <a:t>Skill B</a:t>
            </a:r>
          </a:p>
        </p:txBody>
      </p:sp>
      <p:cxnSp>
        <p:nvCxnSpPr>
          <p:cNvPr id="6" name="Straight Arrow Connector 5"/>
          <p:cNvCxnSpPr/>
          <p:nvPr/>
        </p:nvCxnSpPr>
        <p:spPr>
          <a:xfrm flipV="1">
            <a:off x="4189289" y="4277838"/>
            <a:ext cx="731520" cy="12700"/>
          </a:xfrm>
          <a:prstGeom prst="straightConnector1">
            <a:avLst/>
          </a:prstGeom>
          <a:ln w="2857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535245" y="4866165"/>
            <a:ext cx="4019289" cy="0"/>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394555" y="4130299"/>
            <a:ext cx="2653445" cy="307777"/>
          </a:xfrm>
          <a:prstGeom prst="rect">
            <a:avLst/>
          </a:prstGeom>
          <a:noFill/>
        </p:spPr>
        <p:txBody>
          <a:bodyPr wrap="square" lIns="0" tIns="0" rIns="0" bIns="0" rtlCol="0">
            <a:spAutoFit/>
          </a:bodyPr>
          <a:lstStyle/>
          <a:p>
            <a:r>
              <a:rPr lang="en-US" sz="2000" dirty="0" smtClean="0"/>
              <a:t>(Hierarchical Relation)</a:t>
            </a:r>
          </a:p>
        </p:txBody>
      </p:sp>
    </p:spTree>
    <p:extLst>
      <p:ext uri="{BB962C8B-B14F-4D97-AF65-F5344CB8AC3E}">
        <p14:creationId xmlns:p14="http://schemas.microsoft.com/office/powerpoint/2010/main" val="2991322393"/>
      </p:ext>
    </p:extLst>
  </p:cSld>
  <p:clrMapOvr>
    <a:masterClrMapping/>
  </p:clrMapOvr>
  <mc:AlternateContent xmlns:mc="http://schemas.openxmlformats.org/markup-compatibility/2006" xmlns:p14="http://schemas.microsoft.com/office/powerpoint/2010/main">
    <mc:Choice Requires="p14">
      <p:transition p14:dur="0" advTm="31786"/>
    </mc:Choice>
    <mc:Fallback xmlns="">
      <p:transition advTm="3178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7078" y="114300"/>
            <a:ext cx="5448822" cy="646331"/>
          </a:xfrm>
          <a:prstGeom prst="rect">
            <a:avLst/>
          </a:prstGeom>
          <a:noFill/>
        </p:spPr>
        <p:txBody>
          <a:bodyPr wrap="square" lIns="0" tIns="0" rIns="0" bIns="0" rtlCol="0">
            <a:spAutoFit/>
          </a:bodyPr>
          <a:lstStyle/>
          <a:p>
            <a:pPr algn="ctr"/>
            <a:r>
              <a:rPr lang="en-US" sz="4200" dirty="0" smtClean="0">
                <a:solidFill>
                  <a:schemeClr val="bg1"/>
                </a:solidFill>
              </a:rPr>
              <a:t>Reasons for Hierarchy</a:t>
            </a:r>
            <a:endParaRPr lang="en-US" sz="4200" dirty="0">
              <a:solidFill>
                <a:schemeClr val="bg1"/>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409" y="1679710"/>
            <a:ext cx="3390681" cy="201392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Rectangle 6"/>
              <p:cNvSpPr/>
              <p:nvPr/>
            </p:nvSpPr>
            <p:spPr>
              <a:xfrm>
                <a:off x="5242778" y="2353666"/>
                <a:ext cx="3395545" cy="666016"/>
              </a:xfrm>
              <a:prstGeom prst="rect">
                <a:avLst/>
              </a:prstGeom>
            </p:spPr>
            <p:txBody>
              <a:bodyPr wrap="none">
                <a:spAutoFit/>
              </a:bodyPr>
              <a:lstStyle/>
              <a:p>
                <a14:m>
                  <m:oMath xmlns:m="http://schemas.openxmlformats.org/officeDocument/2006/math">
                    <m:r>
                      <a:rPr lang="en-US" sz="2800" i="1" smtClean="0">
                        <a:latin typeface="Cambria Math" panose="02040503050406030204" pitchFamily="18" charset="0"/>
                        <a:ea typeface="Calibri" panose="020F0502020204030204" pitchFamily="34" charset="0"/>
                        <a:cs typeface="Times New Roman" panose="02020603050405020304" pitchFamily="18" charset="0"/>
                      </a:rPr>
                      <m:t>𝑥</m:t>
                    </m:r>
                    <m:d>
                      <m:dPr>
                        <m:ctrlPr>
                          <a:rPr lang="en-US" sz="2800" i="1">
                            <a:latin typeface="Cambria Math" panose="02040503050406030204" pitchFamily="18" charset="0"/>
                            <a:ea typeface="Calibri" panose="020F0502020204030204" pitchFamily="34" charset="0"/>
                            <a:cs typeface="Times New Roman" panose="02020603050405020304" pitchFamily="18" charset="0"/>
                          </a:rPr>
                        </m:ctrlPr>
                      </m:dPr>
                      <m:e>
                        <m:r>
                          <a:rPr lang="en-US" sz="2800" i="1">
                            <a:latin typeface="Cambria Math" panose="02040503050406030204" pitchFamily="18" charset="0"/>
                            <a:ea typeface="Calibri" panose="020F0502020204030204" pitchFamily="34" charset="0"/>
                            <a:cs typeface="Times New Roman" panose="02020603050405020304" pitchFamily="18" charset="0"/>
                          </a:rPr>
                          <m:t>𝑡</m:t>
                        </m:r>
                      </m:e>
                    </m:d>
                    <m:r>
                      <a:rPr lang="en-US" sz="2800" i="1">
                        <a:latin typeface="Cambria Math" panose="02040503050406030204" pitchFamily="18" charset="0"/>
                        <a:ea typeface="Calibri" panose="020F0502020204030204" pitchFamily="34" charset="0"/>
                        <a:cs typeface="Times New Roman" panose="02020603050405020304" pitchFamily="18" charset="0"/>
                      </a:rPr>
                      <m:t>=</m:t>
                    </m:r>
                    <m:r>
                      <a:rPr lang="en-US" sz="2800" b="0" i="0" smtClean="0">
                        <a:latin typeface="Cambria Math" panose="02040503050406030204" pitchFamily="18" charset="0"/>
                        <a:ea typeface="Calibri" panose="020F0502020204030204" pitchFamily="34" charset="0"/>
                        <a:cs typeface="Times New Roman" panose="02020603050405020304" pitchFamily="18" charset="0"/>
                      </a:rPr>
                      <m:t>2</m:t>
                    </m:r>
                    <m:r>
                      <m:rPr>
                        <m:sty m:val="p"/>
                      </m:rPr>
                      <a:rPr lang="en-US" sz="2800">
                        <a:latin typeface="Cambria Math" panose="02040503050406030204" pitchFamily="18" charset="0"/>
                        <a:ea typeface="Calibri" panose="020F0502020204030204" pitchFamily="34" charset="0"/>
                        <a:cs typeface="Times New Roman" panose="02020603050405020304" pitchFamily="18" charset="0"/>
                      </a:rPr>
                      <m:t>cos</m:t>
                    </m:r>
                    <m:r>
                      <a:rPr lang="en-US" sz="2800" i="1">
                        <a:latin typeface="Cambria Math" panose="02040503050406030204" pitchFamily="18" charset="0"/>
                        <a:ea typeface="Calibri" panose="020F0502020204030204" pitchFamily="34" charset="0"/>
                        <a:cs typeface="Times New Roman" panose="02020603050405020304" pitchFamily="18" charset="0"/>
                      </a:rPr>
                      <m:t>(</m:t>
                    </m:r>
                    <m:f>
                      <m:fPr>
                        <m:ctrlPr>
                          <a:rPr lang="en-US" sz="2800" i="1">
                            <a:latin typeface="Cambria Math" panose="02040503050406030204" pitchFamily="18" charset="0"/>
                            <a:ea typeface="Calibri" panose="020F0502020204030204" pitchFamily="34" charset="0"/>
                            <a:cs typeface="Times New Roman" panose="02020603050405020304" pitchFamily="18" charset="0"/>
                          </a:rPr>
                        </m:ctrlPr>
                      </m:fPr>
                      <m:num>
                        <m:r>
                          <a:rPr lang="el-GR" sz="2800" i="1">
                            <a:latin typeface="Cambria Math" panose="02040503050406030204" pitchFamily="18" charset="0"/>
                            <a:ea typeface="Calibri" panose="020F0502020204030204" pitchFamily="34" charset="0"/>
                            <a:cs typeface="Times New Roman" panose="02020603050405020304" pitchFamily="18" charset="0"/>
                          </a:rPr>
                          <m:t>𝜋</m:t>
                        </m:r>
                      </m:num>
                      <m:den>
                        <m:r>
                          <a:rPr lang="en-US" sz="2800" b="0" i="1" smtClean="0">
                            <a:latin typeface="Cambria Math" panose="02040503050406030204" pitchFamily="18" charset="0"/>
                            <a:ea typeface="Calibri" panose="020F0502020204030204" pitchFamily="34" charset="0"/>
                            <a:cs typeface="Times New Roman" panose="02020603050405020304" pitchFamily="18" charset="0"/>
                          </a:rPr>
                          <m:t>3</m:t>
                        </m:r>
                      </m:den>
                    </m:f>
                    <m:r>
                      <a:rPr lang="en-US" sz="2800" i="1">
                        <a:latin typeface="Cambria Math" panose="02040503050406030204" pitchFamily="18" charset="0"/>
                        <a:ea typeface="Calibri" panose="020F0502020204030204" pitchFamily="34" charset="0"/>
                        <a:cs typeface="Times New Roman" panose="02020603050405020304" pitchFamily="18" charset="0"/>
                      </a:rPr>
                      <m:t>𝑡</m:t>
                    </m:r>
                    <m:r>
                      <a:rPr lang="en-US" sz="2800" i="1">
                        <a:latin typeface="Cambria Math" panose="02040503050406030204" pitchFamily="18" charset="0"/>
                        <a:ea typeface="Calibri" panose="020F0502020204030204" pitchFamily="34" charset="0"/>
                        <a:cs typeface="Times New Roman" panose="02020603050405020304" pitchFamily="18" charset="0"/>
                      </a:rPr>
                      <m:t>+</m:t>
                    </m:r>
                    <m:f>
                      <m:fPr>
                        <m:ctrlPr>
                          <a:rPr lang="en-US" sz="2800" i="1" smtClean="0">
                            <a:latin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cs typeface="Times New Roman" panose="02020603050405020304" pitchFamily="18" charset="0"/>
                          </a:rPr>
                          <m:t>𝜋</m:t>
                        </m:r>
                      </m:num>
                      <m:den>
                        <m:r>
                          <a:rPr lang="en-US" sz="2800" b="0" i="1" smtClean="0">
                            <a:latin typeface="Cambria Math" panose="02040503050406030204" pitchFamily="18" charset="0"/>
                            <a:cs typeface="Times New Roman" panose="02020603050405020304" pitchFamily="18" charset="0"/>
                          </a:rPr>
                          <m:t>4</m:t>
                        </m:r>
                      </m:den>
                    </m:f>
                    <m:r>
                      <a:rPr lang="en-US" sz="2800" i="1">
                        <a:latin typeface="Cambria Math" panose="02040503050406030204" pitchFamily="18" charset="0"/>
                        <a:ea typeface="Calibri" panose="020F0502020204030204" pitchFamily="34" charset="0"/>
                        <a:cs typeface="Times New Roman" panose="02020603050405020304" pitchFamily="18" charset="0"/>
                      </a:rPr>
                      <m:t>)</m:t>
                    </m:r>
                  </m:oMath>
                </a14:m>
                <a:r>
                  <a:rPr lang="en-US" sz="2800" dirty="0">
                    <a:ea typeface="Times New Roman" panose="02020603050405020304" pitchFamily="18" charset="0"/>
                    <a:cs typeface="Times New Roman" panose="02020603050405020304" pitchFamily="18" charset="0"/>
                  </a:rPr>
                  <a:t> </a:t>
                </a:r>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242778" y="2353666"/>
                <a:ext cx="3395545" cy="666016"/>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505090" y="3810000"/>
                <a:ext cx="3977318" cy="1293687"/>
              </a:xfrm>
              <a:prstGeom prst="rect">
                <a:avLst/>
              </a:prstGeom>
              <a:noFill/>
            </p:spPr>
            <p:txBody>
              <a:bodyPr wrap="square" lIns="0" tIns="0" rIns="0" bIns="0" rtlCol="0">
                <a:spAutoFit/>
              </a:bodyPr>
              <a:lstStyle/>
              <a:p>
                <a:r>
                  <a:rPr lang="en-US" sz="2400" dirty="0" smtClean="0"/>
                  <a:t>To find angular frequency:</a:t>
                </a:r>
              </a:p>
              <a:p>
                <a:pPr marL="457200" indent="-457200">
                  <a:buFont typeface="+mj-lt"/>
                  <a:buAutoNum type="arabicPeriod"/>
                </a:pPr>
                <a:r>
                  <a:rPr lang="en-US" sz="2400" dirty="0" smtClean="0"/>
                  <a:t>Find period</a:t>
                </a:r>
              </a:p>
              <a:p>
                <a:pPr marL="457200" indent="-457200">
                  <a:buFont typeface="+mj-lt"/>
                  <a:buAutoNum type="arabicPeriod"/>
                </a:pPr>
                <a:r>
                  <a:rPr lang="en-US" sz="2400" dirty="0" smtClean="0"/>
                  <a:t>Use </a:t>
                </a:r>
                <a14:m>
                  <m:oMath xmlns:m="http://schemas.openxmlformats.org/officeDocument/2006/math">
                    <m:r>
                      <a:rPr lang="en-US" sz="2400" b="0" i="1" smtClean="0">
                        <a:latin typeface="Cambria Math" panose="02040503050406030204" pitchFamily="18" charset="0"/>
                      </a:rPr>
                      <m:t>𝜔</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m:t>
                        </m:r>
                        <m:r>
                          <a:rPr lang="en-US" sz="2400" b="0" i="1" smtClean="0">
                            <a:latin typeface="Cambria Math" panose="02040503050406030204" pitchFamily="18" charset="0"/>
                          </a:rPr>
                          <m:t>𝜋</m:t>
                        </m:r>
                      </m:num>
                      <m:den>
                        <m:r>
                          <a:rPr lang="en-US" sz="2400" b="0" i="1" smtClean="0">
                            <a:latin typeface="Cambria Math" panose="02040503050406030204" pitchFamily="18" charset="0"/>
                          </a:rPr>
                          <m:t>𝑇</m:t>
                        </m:r>
                      </m:den>
                    </m:f>
                  </m:oMath>
                </a14:m>
                <a:endParaRPr lang="en-US" sz="2400" dirty="0" smtClean="0"/>
              </a:p>
            </p:txBody>
          </p:sp>
        </mc:Choice>
        <mc:Fallback xmlns="">
          <p:sp>
            <p:nvSpPr>
              <p:cNvPr id="8" name="TextBox 7"/>
              <p:cNvSpPr txBox="1">
                <a:spLocks noRot="1" noChangeAspect="1" noMove="1" noResize="1" noEditPoints="1" noAdjustHandles="1" noChangeArrowheads="1" noChangeShapeType="1" noTextEdit="1"/>
              </p:cNvSpPr>
              <p:nvPr/>
            </p:nvSpPr>
            <p:spPr>
              <a:xfrm>
                <a:off x="505090" y="3810000"/>
                <a:ext cx="3977318" cy="1293687"/>
              </a:xfrm>
              <a:prstGeom prst="rect">
                <a:avLst/>
              </a:prstGeom>
              <a:blipFill rotWithShape="0">
                <a:blip r:embed="rId7"/>
                <a:stretch>
                  <a:fillRect l="-4755" t="-6604" b="-47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951891" y="3810000"/>
                <a:ext cx="3977318" cy="1293687"/>
              </a:xfrm>
              <a:prstGeom prst="rect">
                <a:avLst/>
              </a:prstGeom>
              <a:noFill/>
            </p:spPr>
            <p:txBody>
              <a:bodyPr wrap="square" lIns="0" tIns="0" rIns="0" bIns="0" rtlCol="0">
                <a:spAutoFit/>
              </a:bodyPr>
              <a:lstStyle/>
              <a:p>
                <a:r>
                  <a:rPr lang="en-US" sz="2400" dirty="0" smtClean="0"/>
                  <a:t>To find period:</a:t>
                </a:r>
              </a:p>
              <a:p>
                <a:pPr marL="457200" indent="-457200">
                  <a:buFont typeface="+mj-lt"/>
                  <a:buAutoNum type="arabicPeriod"/>
                </a:pPr>
                <a:r>
                  <a:rPr lang="en-US" sz="2400" dirty="0" smtClean="0"/>
                  <a:t>Find angular frequency</a:t>
                </a:r>
              </a:p>
              <a:p>
                <a:pPr marL="457200" indent="-457200">
                  <a:buFont typeface="+mj-lt"/>
                  <a:buAutoNum type="arabicPeriod"/>
                </a:pPr>
                <a:r>
                  <a:rPr lang="en-US" sz="2400" dirty="0" smtClean="0"/>
                  <a:t>Use </a:t>
                </a:r>
                <a14:m>
                  <m:oMath xmlns:m="http://schemas.openxmlformats.org/officeDocument/2006/math">
                    <m:r>
                      <a:rPr lang="en-US" sz="2400" b="0" i="1" smtClean="0">
                        <a:latin typeface="Cambria Math" panose="02040503050406030204" pitchFamily="18" charset="0"/>
                      </a:rPr>
                      <m:t>𝜔</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m:t>
                        </m:r>
                        <m:r>
                          <a:rPr lang="en-US" sz="2400" b="0" i="1" smtClean="0">
                            <a:latin typeface="Cambria Math" panose="02040503050406030204" pitchFamily="18" charset="0"/>
                          </a:rPr>
                          <m:t>𝜋</m:t>
                        </m:r>
                      </m:num>
                      <m:den>
                        <m:r>
                          <a:rPr lang="en-US" sz="2400" b="0" i="1" smtClean="0">
                            <a:latin typeface="Cambria Math" panose="02040503050406030204" pitchFamily="18" charset="0"/>
                          </a:rPr>
                          <m:t>𝑇</m:t>
                        </m:r>
                      </m:den>
                    </m:f>
                  </m:oMath>
                </a14:m>
                <a:endParaRPr lang="en-US" sz="2400" dirty="0" smtClean="0"/>
              </a:p>
            </p:txBody>
          </p:sp>
        </mc:Choice>
        <mc:Fallback xmlns="">
          <p:sp>
            <p:nvSpPr>
              <p:cNvPr id="9" name="TextBox 8"/>
              <p:cNvSpPr txBox="1">
                <a:spLocks noRot="1" noChangeAspect="1" noMove="1" noResize="1" noEditPoints="1" noAdjustHandles="1" noChangeArrowheads="1" noChangeShapeType="1" noTextEdit="1"/>
              </p:cNvSpPr>
              <p:nvPr/>
            </p:nvSpPr>
            <p:spPr>
              <a:xfrm>
                <a:off x="4951891" y="3810000"/>
                <a:ext cx="3977318" cy="1293687"/>
              </a:xfrm>
              <a:prstGeom prst="rect">
                <a:avLst/>
              </a:prstGeom>
              <a:blipFill rotWithShape="0">
                <a:blip r:embed="rId8"/>
                <a:stretch>
                  <a:fillRect l="-4594" t="-6604" b="-4717"/>
                </a:stretch>
              </a:blipFill>
            </p:spPr>
            <p:txBody>
              <a:bodyPr/>
              <a:lstStyle/>
              <a:p>
                <a:r>
                  <a:rPr lang="en-US">
                    <a:noFill/>
                  </a:rPr>
                  <a:t> </a:t>
                </a:r>
              </a:p>
            </p:txBody>
          </p:sp>
        </mc:Fallback>
      </mc:AlternateContent>
      <p:sp>
        <p:nvSpPr>
          <p:cNvPr id="10" name="TextBox 9"/>
          <p:cNvSpPr txBox="1"/>
          <p:nvPr/>
        </p:nvSpPr>
        <p:spPr>
          <a:xfrm>
            <a:off x="419100" y="1079500"/>
            <a:ext cx="4149298" cy="369332"/>
          </a:xfrm>
          <a:prstGeom prst="rect">
            <a:avLst/>
          </a:prstGeom>
          <a:noFill/>
        </p:spPr>
        <p:txBody>
          <a:bodyPr wrap="square" lIns="0" tIns="0" rIns="0" bIns="0" rtlCol="0">
            <a:spAutoFit/>
          </a:bodyPr>
          <a:lstStyle/>
          <a:p>
            <a:r>
              <a:rPr lang="en-US" sz="2400" dirty="0" smtClean="0"/>
              <a:t>Graphical Representation</a:t>
            </a:r>
          </a:p>
        </p:txBody>
      </p:sp>
      <p:sp>
        <p:nvSpPr>
          <p:cNvPr id="11" name="TextBox 10"/>
          <p:cNvSpPr txBox="1"/>
          <p:nvPr/>
        </p:nvSpPr>
        <p:spPr>
          <a:xfrm>
            <a:off x="4870450" y="1079500"/>
            <a:ext cx="4140200" cy="369332"/>
          </a:xfrm>
          <a:prstGeom prst="rect">
            <a:avLst/>
          </a:prstGeom>
          <a:noFill/>
        </p:spPr>
        <p:txBody>
          <a:bodyPr wrap="square" lIns="0" tIns="0" rIns="0" bIns="0" rtlCol="0">
            <a:spAutoFit/>
          </a:bodyPr>
          <a:lstStyle/>
          <a:p>
            <a:r>
              <a:rPr lang="en-US" sz="2400" dirty="0" smtClean="0"/>
              <a:t>Mathematical Representation</a:t>
            </a:r>
          </a:p>
        </p:txBody>
      </p:sp>
      <p:cxnSp>
        <p:nvCxnSpPr>
          <p:cNvPr id="19" name="Straight Connector 18"/>
          <p:cNvCxnSpPr/>
          <p:nvPr/>
        </p:nvCxnSpPr>
        <p:spPr>
          <a:xfrm>
            <a:off x="4568398" y="876300"/>
            <a:ext cx="0" cy="5981700"/>
          </a:xfrm>
          <a:prstGeom prst="line">
            <a:avLst/>
          </a:prstGeom>
          <a:ln w="0">
            <a:solidFill>
              <a:schemeClr val="tx1">
                <a:alpha val="10000"/>
              </a:schemeClr>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1042103"/>
      </p:ext>
    </p:extLst>
  </p:cSld>
  <p:clrMapOvr>
    <a:masterClrMapping/>
  </p:clrMapOvr>
  <mc:AlternateContent xmlns:mc="http://schemas.openxmlformats.org/markup-compatibility/2006" xmlns:p14="http://schemas.microsoft.com/office/powerpoint/2010/main">
    <mc:Choice Requires="p14">
      <p:transition p14:dur="0" advTm="32221"/>
    </mc:Choice>
    <mc:Fallback xmlns="">
      <p:transition advTm="3222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16221" y="1981200"/>
            <a:ext cx="4660900" cy="2554545"/>
          </a:xfrm>
          <a:prstGeom prst="rect">
            <a:avLst/>
          </a:prstGeom>
          <a:noFill/>
        </p:spPr>
        <p:txBody>
          <a:bodyPr wrap="square" rtlCol="0">
            <a:spAutoFit/>
          </a:bodyPr>
          <a:lstStyle/>
          <a:p>
            <a:pPr marL="228600" indent="-228600">
              <a:buFont typeface="Arial" panose="020B0604020202020204" pitchFamily="34" charset="0"/>
              <a:buChar char="•"/>
            </a:pPr>
            <a:r>
              <a:rPr lang="en-US" sz="3200" dirty="0" smtClean="0"/>
              <a:t>Introductory, algebra-based physics students</a:t>
            </a:r>
          </a:p>
          <a:p>
            <a:pPr marL="228600" indent="-228600">
              <a:buFont typeface="Arial" panose="020B0604020202020204" pitchFamily="34" charset="0"/>
              <a:buChar char="•"/>
            </a:pPr>
            <a:r>
              <a:rPr lang="en-US" sz="3200" dirty="0" smtClean="0"/>
              <a:t>N=590</a:t>
            </a:r>
          </a:p>
          <a:p>
            <a:pPr marL="228600" indent="-228600">
              <a:buFont typeface="Arial" panose="020B0604020202020204" pitchFamily="34" charset="0"/>
              <a:buChar char="•"/>
            </a:pPr>
            <a:r>
              <a:rPr lang="en-US" sz="3200" dirty="0" smtClean="0"/>
              <a:t>Online, 30-item multiple choice test</a:t>
            </a:r>
            <a:endParaRPr lang="en-US" sz="3200" dirty="0"/>
          </a:p>
        </p:txBody>
      </p:sp>
      <p:sp>
        <p:nvSpPr>
          <p:cNvPr id="4" name="TextBox 3"/>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Methods</a:t>
            </a:r>
            <a:endParaRPr lang="en-US" sz="4400" dirty="0">
              <a:solidFill>
                <a:schemeClr val="bg1"/>
              </a:solidFill>
            </a:endParaRPr>
          </a:p>
        </p:txBody>
      </p:sp>
      <p:sp>
        <p:nvSpPr>
          <p:cNvPr id="2" name="Rounded Rectangle 1"/>
          <p:cNvSpPr/>
          <p:nvPr/>
        </p:nvSpPr>
        <p:spPr>
          <a:xfrm>
            <a:off x="971462" y="1066800"/>
            <a:ext cx="2743200"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rPr>
              <a:t>Pilot Studies/ Interviews</a:t>
            </a:r>
            <a:endParaRPr lang="en-US" sz="2000" dirty="0">
              <a:solidFill>
                <a:schemeClr val="tx1"/>
              </a:solidFill>
            </a:endParaRPr>
          </a:p>
        </p:txBody>
      </p:sp>
      <p:sp>
        <p:nvSpPr>
          <p:cNvPr id="5" name="Rounded Rectangle 4"/>
          <p:cNvSpPr/>
          <p:nvPr/>
        </p:nvSpPr>
        <p:spPr>
          <a:xfrm>
            <a:off x="971462" y="2219325"/>
            <a:ext cx="2743200"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rPr>
              <a:t>Student Difficulties/ Question Refinement</a:t>
            </a:r>
            <a:endParaRPr lang="en-US" sz="2000" dirty="0">
              <a:solidFill>
                <a:schemeClr val="tx1"/>
              </a:solidFill>
            </a:endParaRPr>
          </a:p>
        </p:txBody>
      </p:sp>
      <p:sp>
        <p:nvSpPr>
          <p:cNvPr id="7" name="Rounded Rectangle 6"/>
          <p:cNvSpPr/>
          <p:nvPr/>
        </p:nvSpPr>
        <p:spPr>
          <a:xfrm>
            <a:off x="971462" y="3371850"/>
            <a:ext cx="2743200"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rPr>
              <a:t>Mock Recitation Sessions</a:t>
            </a:r>
            <a:endParaRPr lang="en-US" sz="2000" dirty="0">
              <a:solidFill>
                <a:schemeClr val="tx1"/>
              </a:solidFill>
            </a:endParaRPr>
          </a:p>
        </p:txBody>
      </p:sp>
      <p:sp>
        <p:nvSpPr>
          <p:cNvPr id="8" name="Rounded Rectangle 7"/>
          <p:cNvSpPr/>
          <p:nvPr/>
        </p:nvSpPr>
        <p:spPr>
          <a:xfrm>
            <a:off x="971462" y="4524375"/>
            <a:ext cx="2743200"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rPr>
              <a:t>Online Essential Skills Training</a:t>
            </a:r>
            <a:endParaRPr lang="en-US" sz="2000" dirty="0">
              <a:solidFill>
                <a:schemeClr val="tx1"/>
              </a:solidFill>
            </a:endParaRPr>
          </a:p>
        </p:txBody>
      </p:sp>
      <p:sp>
        <p:nvSpPr>
          <p:cNvPr id="9" name="Rounded Rectangle 8"/>
          <p:cNvSpPr/>
          <p:nvPr/>
        </p:nvSpPr>
        <p:spPr>
          <a:xfrm>
            <a:off x="971462" y="5676900"/>
            <a:ext cx="2743200"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rPr>
              <a:t>Hierarchies</a:t>
            </a:r>
            <a:endParaRPr lang="en-US" sz="2000" dirty="0">
              <a:solidFill>
                <a:schemeClr val="tx1"/>
              </a:solidFill>
            </a:endParaRPr>
          </a:p>
        </p:txBody>
      </p:sp>
      <p:cxnSp>
        <p:nvCxnSpPr>
          <p:cNvPr id="12" name="Straight Arrow Connector 11"/>
          <p:cNvCxnSpPr/>
          <p:nvPr/>
        </p:nvCxnSpPr>
        <p:spPr>
          <a:xfrm flipH="1">
            <a:off x="3841661" y="4981575"/>
            <a:ext cx="1117600" cy="1152525"/>
          </a:xfrm>
          <a:prstGeom prst="straightConnector1">
            <a:avLst/>
          </a:prstGeom>
          <a:ln w="76200">
            <a:solidFill>
              <a:srgbClr val="B70F2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2" idx="2"/>
            <a:endCxn id="5" idx="0"/>
          </p:cNvCxnSpPr>
          <p:nvPr/>
        </p:nvCxnSpPr>
        <p:spPr>
          <a:xfrm>
            <a:off x="2343062" y="1981200"/>
            <a:ext cx="0" cy="238125"/>
          </a:xfrm>
          <a:prstGeom prst="straightConnector1">
            <a:avLst/>
          </a:prstGeom>
          <a:ln w="38100">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5" idx="2"/>
            <a:endCxn id="7" idx="0"/>
          </p:cNvCxnSpPr>
          <p:nvPr/>
        </p:nvCxnSpPr>
        <p:spPr>
          <a:xfrm>
            <a:off x="2343062" y="3133725"/>
            <a:ext cx="0" cy="238125"/>
          </a:xfrm>
          <a:prstGeom prst="straightConnector1">
            <a:avLst/>
          </a:prstGeom>
          <a:ln w="38100">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8" idx="0"/>
          </p:cNvCxnSpPr>
          <p:nvPr/>
        </p:nvCxnSpPr>
        <p:spPr>
          <a:xfrm>
            <a:off x="2343062" y="4286250"/>
            <a:ext cx="0" cy="238125"/>
          </a:xfrm>
          <a:prstGeom prst="straightConnector1">
            <a:avLst/>
          </a:prstGeom>
          <a:ln w="38100">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8" idx="2"/>
            <a:endCxn id="9" idx="0"/>
          </p:cNvCxnSpPr>
          <p:nvPr/>
        </p:nvCxnSpPr>
        <p:spPr>
          <a:xfrm>
            <a:off x="2343062" y="5438775"/>
            <a:ext cx="0" cy="238125"/>
          </a:xfrm>
          <a:prstGeom prst="straightConnector1">
            <a:avLst/>
          </a:prstGeom>
          <a:ln w="38100">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003" y="1247001"/>
            <a:ext cx="822960" cy="553998"/>
          </a:xfrm>
          <a:prstGeom prst="rect">
            <a:avLst/>
          </a:prstGeom>
          <a:noFill/>
        </p:spPr>
        <p:txBody>
          <a:bodyPr wrap="square" lIns="0" tIns="0" rIns="0" bIns="0" rtlCol="0">
            <a:spAutoFit/>
          </a:bodyPr>
          <a:lstStyle/>
          <a:p>
            <a:r>
              <a:rPr lang="en-US" dirty="0" smtClean="0"/>
              <a:t>Spring 2014</a:t>
            </a:r>
          </a:p>
        </p:txBody>
      </p:sp>
      <p:sp>
        <p:nvSpPr>
          <p:cNvPr id="29" name="TextBox 28"/>
          <p:cNvSpPr txBox="1"/>
          <p:nvPr/>
        </p:nvSpPr>
        <p:spPr>
          <a:xfrm>
            <a:off x="88900" y="5280838"/>
            <a:ext cx="819063" cy="553998"/>
          </a:xfrm>
          <a:prstGeom prst="rect">
            <a:avLst/>
          </a:prstGeom>
          <a:noFill/>
        </p:spPr>
        <p:txBody>
          <a:bodyPr wrap="square" lIns="0" tIns="0" rIns="0" bIns="0" rtlCol="0">
            <a:spAutoFit/>
          </a:bodyPr>
          <a:lstStyle/>
          <a:p>
            <a:r>
              <a:rPr lang="en-US" dirty="0" smtClean="0"/>
              <a:t>Spring 2017</a:t>
            </a:r>
          </a:p>
        </p:txBody>
      </p:sp>
    </p:spTree>
    <p:extLst>
      <p:ext uri="{BB962C8B-B14F-4D97-AF65-F5344CB8AC3E}">
        <p14:creationId xmlns:p14="http://schemas.microsoft.com/office/powerpoint/2010/main" val="3603545043"/>
      </p:ext>
    </p:extLst>
  </p:cSld>
  <p:clrMapOvr>
    <a:masterClrMapping/>
  </p:clrMapOvr>
  <mc:AlternateContent xmlns:mc="http://schemas.openxmlformats.org/markup-compatibility/2006" xmlns:p14="http://schemas.microsoft.com/office/powerpoint/2010/main">
    <mc:Choice Requires="p14">
      <p:transition p14:dur="0" advTm="39967"/>
    </mc:Choice>
    <mc:Fallback xmlns="">
      <p:transition advTm="3996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4559474" y="1053853"/>
            <a:ext cx="3983277" cy="3495295"/>
          </a:xfrm>
          <a:prstGeom prst="roundRect">
            <a:avLst/>
          </a:prstGeom>
          <a:solidFill>
            <a:schemeClr val="accent2">
              <a:lumMod val="20000"/>
              <a:lumOff val="80000"/>
            </a:schemeClr>
          </a:solidFill>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1677138" y="4749356"/>
            <a:ext cx="5951213" cy="1868466"/>
          </a:xfrm>
          <a:prstGeom prst="roundRect">
            <a:avLst/>
          </a:prstGeom>
          <a:solidFill>
            <a:schemeClr val="accent2">
              <a:lumMod val="20000"/>
              <a:lumOff val="80000"/>
            </a:schemeClr>
          </a:solidFill>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ounded Rectangle 4"/>
          <p:cNvSpPr/>
          <p:nvPr/>
        </p:nvSpPr>
        <p:spPr>
          <a:xfrm>
            <a:off x="200416" y="1104658"/>
            <a:ext cx="3983277" cy="3495295"/>
          </a:xfrm>
          <a:prstGeom prst="roundRect">
            <a:avLst/>
          </a:prstGeom>
          <a:solidFill>
            <a:schemeClr val="accent2">
              <a:lumMod val="20000"/>
              <a:lumOff val="80000"/>
            </a:schemeClr>
          </a:solidFill>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a:spLocks noChangeArrowheads="1"/>
          </p:cNvSpPr>
          <p:nvPr/>
        </p:nvSpPr>
        <p:spPr bwMode="auto">
          <a:xfrm>
            <a:off x="400878" y="1104658"/>
            <a:ext cx="35698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What period is depicted in the following graph?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282" y="1997210"/>
            <a:ext cx="3390681" cy="201392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Rectangle 5"/>
              <p:cNvSpPr/>
              <p:nvPr/>
            </p:nvSpPr>
            <p:spPr>
              <a:xfrm>
                <a:off x="4755107" y="1299683"/>
                <a:ext cx="3653729" cy="2371290"/>
              </a:xfrm>
              <a:prstGeom prst="rect">
                <a:avLst/>
              </a:prstGeom>
            </p:spPr>
            <p:txBody>
              <a:bodyPr wrap="square" lIns="0" tIns="0" rIns="0" bIns="0">
                <a:spAutoFit/>
              </a:bodyPr>
              <a:lstStyle/>
              <a:p>
                <a:r>
                  <a:rPr lang="en-US" sz="2400" dirty="0">
                    <a:latin typeface="+mj-lt"/>
                    <a:ea typeface="Calibri" panose="020F0502020204030204" pitchFamily="34" charset="0"/>
                    <a:cs typeface="Times New Roman" panose="02020603050405020304" pitchFamily="18" charset="0"/>
                  </a:rPr>
                  <a:t>The equation </a:t>
                </a:r>
                <a:endParaRPr lang="en-US" sz="2400" dirty="0" smtClean="0">
                  <a:latin typeface="+mj-lt"/>
                  <a:ea typeface="Calibri" panose="020F0502020204030204" pitchFamily="34" charset="0"/>
                  <a:cs typeface="Times New Roman" panose="02020603050405020304" pitchFamily="18" charset="0"/>
                </a:endParaRPr>
              </a:p>
              <a:p>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=7</m:t>
                    </m:r>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cos</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l-GR" sz="2400" i="1">
                            <a:effectLst/>
                            <a:latin typeface="Cambria Math" panose="02040503050406030204" pitchFamily="18" charset="0"/>
                            <a:ea typeface="Calibri" panose="020F0502020204030204" pitchFamily="34" charset="0"/>
                            <a:cs typeface="Times New Roman" panose="02020603050405020304" pitchFamily="18" charset="0"/>
                          </a:rPr>
                          <m:t>𝜋</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5</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oMath>
                </a14:m>
                <a:r>
                  <a:rPr lang="en-US" sz="2400" dirty="0">
                    <a:effectLst/>
                    <a:latin typeface="+mj-lt"/>
                    <a:ea typeface="Times New Roman" panose="02020603050405020304" pitchFamily="18" charset="0"/>
                    <a:cs typeface="Times New Roman" panose="02020603050405020304" pitchFamily="18" charset="0"/>
                  </a:rPr>
                  <a:t> describes the motion of a mass on a spring. What is the frequency of this motion? </a:t>
                </a:r>
                <a:endParaRPr lang="en-US" sz="3600" dirty="0">
                  <a:effectLst/>
                  <a:latin typeface="+mj-lt"/>
                  <a:ea typeface="Calibri" panose="020F0502020204030204" pitchFamily="34" charset="0"/>
                  <a:cs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4755107" y="1299683"/>
                <a:ext cx="3653729" cy="2371290"/>
              </a:xfrm>
              <a:prstGeom prst="rect">
                <a:avLst/>
              </a:prstGeom>
              <a:blipFill rotWithShape="0">
                <a:blip r:embed="rId6"/>
                <a:stretch>
                  <a:fillRect l="-5008" t="-3599" r="-3506" b="-7198"/>
                </a:stretch>
              </a:blipFill>
            </p:spPr>
            <p:txBody>
              <a:bodyPr/>
              <a:lstStyle/>
              <a:p>
                <a:r>
                  <a:rPr lang="en-US">
                    <a:noFill/>
                  </a:rPr>
                  <a:t> </a:t>
                </a:r>
              </a:p>
            </p:txBody>
          </p:sp>
        </mc:Fallback>
      </mc:AlternateContent>
      <p:sp>
        <p:nvSpPr>
          <p:cNvPr id="7" name="Rectangle 6"/>
          <p:cNvSpPr/>
          <p:nvPr/>
        </p:nvSpPr>
        <p:spPr>
          <a:xfrm>
            <a:off x="1828800" y="4890625"/>
            <a:ext cx="5686815" cy="1107996"/>
          </a:xfrm>
          <a:prstGeom prst="rect">
            <a:avLst/>
          </a:prstGeom>
        </p:spPr>
        <p:txBody>
          <a:bodyPr wrap="square" lIns="0" tIns="0" rIns="0" bIns="0">
            <a:spAutoFit/>
          </a:bodyPr>
          <a:lstStyle/>
          <a:p>
            <a:r>
              <a:rPr lang="en-US" sz="2400" dirty="0">
                <a:latin typeface="+mj-lt"/>
                <a:ea typeface="Calibri" panose="020F0502020204030204" pitchFamily="34" charset="0"/>
                <a:cs typeface="Times New Roman" panose="02020603050405020304" pitchFamily="18" charset="0"/>
              </a:rPr>
              <a:t>A harmonic oscillator has a frequency of ¼ Hz. What are the angular frequency and the period?</a:t>
            </a:r>
            <a:endParaRPr lang="en-US" sz="2400" dirty="0">
              <a:effectLst/>
              <a:latin typeface="+mj-lt"/>
              <a:ea typeface="Calibri" panose="020F0502020204030204" pitchFamily="34" charset="0"/>
              <a:cs typeface="Times New Roman" panose="02020603050405020304" pitchFamily="18" charset="0"/>
            </a:endParaRPr>
          </a:p>
        </p:txBody>
      </p:sp>
      <p:sp>
        <p:nvSpPr>
          <p:cNvPr id="9" name="TextBox 8"/>
          <p:cNvSpPr txBox="1"/>
          <p:nvPr/>
        </p:nvSpPr>
        <p:spPr>
          <a:xfrm>
            <a:off x="789140" y="3979480"/>
            <a:ext cx="2642992" cy="369332"/>
          </a:xfrm>
          <a:prstGeom prst="rect">
            <a:avLst/>
          </a:prstGeom>
          <a:noFill/>
        </p:spPr>
        <p:txBody>
          <a:bodyPr wrap="square" lIns="0" tIns="0" rIns="0" bIns="0" rtlCol="0">
            <a:spAutoFit/>
          </a:bodyPr>
          <a:lstStyle/>
          <a:p>
            <a:r>
              <a:rPr lang="en-US" sz="2400" dirty="0" smtClean="0"/>
              <a:t>Graphical Question</a:t>
            </a:r>
            <a:endParaRPr lang="en-US" sz="2400" dirty="0"/>
          </a:p>
        </p:txBody>
      </p:sp>
      <p:sp>
        <p:nvSpPr>
          <p:cNvPr id="12" name="TextBox 11"/>
          <p:cNvSpPr txBox="1"/>
          <p:nvPr/>
        </p:nvSpPr>
        <p:spPr>
          <a:xfrm>
            <a:off x="5095701" y="3979480"/>
            <a:ext cx="2642992" cy="369332"/>
          </a:xfrm>
          <a:prstGeom prst="rect">
            <a:avLst/>
          </a:prstGeom>
          <a:noFill/>
        </p:spPr>
        <p:txBody>
          <a:bodyPr wrap="square" lIns="0" tIns="0" rIns="0" bIns="0" rtlCol="0">
            <a:spAutoFit/>
          </a:bodyPr>
          <a:lstStyle/>
          <a:p>
            <a:r>
              <a:rPr lang="en-US" sz="2400" dirty="0" smtClean="0"/>
              <a:t>Equation Question</a:t>
            </a:r>
            <a:endParaRPr lang="en-US" sz="2400" dirty="0"/>
          </a:p>
        </p:txBody>
      </p:sp>
      <p:sp>
        <p:nvSpPr>
          <p:cNvPr id="13" name="TextBox 12"/>
          <p:cNvSpPr txBox="1"/>
          <p:nvPr/>
        </p:nvSpPr>
        <p:spPr>
          <a:xfrm>
            <a:off x="3350710" y="6100314"/>
            <a:ext cx="3012511" cy="369332"/>
          </a:xfrm>
          <a:prstGeom prst="rect">
            <a:avLst/>
          </a:prstGeom>
          <a:noFill/>
        </p:spPr>
        <p:txBody>
          <a:bodyPr wrap="square" lIns="0" tIns="0" rIns="0" bIns="0" rtlCol="0">
            <a:spAutoFit/>
          </a:bodyPr>
          <a:lstStyle/>
          <a:p>
            <a:r>
              <a:rPr lang="en-US" sz="2400" dirty="0" smtClean="0"/>
              <a:t>Calculation Question</a:t>
            </a:r>
            <a:endParaRPr lang="en-US" sz="2400" dirty="0"/>
          </a:p>
        </p:txBody>
      </p:sp>
      <p:sp>
        <p:nvSpPr>
          <p:cNvPr id="15" name="TextBox 14"/>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Sample Questions</a:t>
            </a:r>
            <a:endParaRPr lang="en-US" sz="4400" dirty="0">
              <a:solidFill>
                <a:schemeClr val="bg1"/>
              </a:solidFill>
            </a:endParaRPr>
          </a:p>
        </p:txBody>
      </p:sp>
    </p:spTree>
    <p:extLst>
      <p:ext uri="{BB962C8B-B14F-4D97-AF65-F5344CB8AC3E}">
        <p14:creationId xmlns:p14="http://schemas.microsoft.com/office/powerpoint/2010/main" val="166214406"/>
      </p:ext>
    </p:extLst>
  </p:cSld>
  <p:clrMapOvr>
    <a:masterClrMapping/>
  </p:clrMapOvr>
  <mc:AlternateContent xmlns:mc="http://schemas.openxmlformats.org/markup-compatibility/2006" xmlns:p14="http://schemas.microsoft.com/office/powerpoint/2010/main">
    <mc:Choice Requires="p14">
      <p:transition p14:dur="0" advTm="50740"/>
    </mc:Choice>
    <mc:Fallback xmlns="">
      <p:transition advTm="5074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Mastery</a:t>
            </a:r>
            <a:endParaRPr lang="en-US" sz="44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24206641"/>
              </p:ext>
            </p:extLst>
          </p:nvPr>
        </p:nvGraphicFramePr>
        <p:xfrm>
          <a:off x="251632" y="1107891"/>
          <a:ext cx="8005196" cy="1828800"/>
        </p:xfrm>
        <a:graphic>
          <a:graphicData uri="http://schemas.openxmlformats.org/drawingml/2006/table">
            <a:tbl>
              <a:tblPr firstRow="1" bandRow="1">
                <a:tableStyleId>{2D5ABB26-0587-4C30-8999-92F81FD0307C}</a:tableStyleId>
              </a:tblPr>
              <a:tblGrid>
                <a:gridCol w="1731276"/>
                <a:gridCol w="2357937"/>
                <a:gridCol w="2235606"/>
                <a:gridCol w="1680377"/>
              </a:tblGrid>
              <a:tr h="370840">
                <a:tc>
                  <a:txBody>
                    <a:bodyPr/>
                    <a:lstStyle/>
                    <a:p>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2400" dirty="0" smtClean="0">
                          <a:solidFill>
                            <a:schemeClr val="bg1"/>
                          </a:solidFill>
                        </a:rPr>
                        <a:t>Find </a:t>
                      </a:r>
                      <a:r>
                        <a:rPr lang="en-US" sz="2400" i="1" dirty="0" smtClean="0">
                          <a:solidFill>
                            <a:schemeClr val="bg1"/>
                          </a:solidFill>
                        </a:rPr>
                        <a:t>f</a:t>
                      </a:r>
                      <a:r>
                        <a:rPr lang="en-US" sz="2400" dirty="0" smtClean="0">
                          <a:solidFill>
                            <a:schemeClr val="bg1"/>
                          </a:solidFill>
                        </a:rPr>
                        <a:t> from Graph</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smtClean="0">
                          <a:solidFill>
                            <a:schemeClr val="bg1"/>
                          </a:solidFill>
                        </a:rPr>
                        <a:t>Not 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solidFill>
                            <a:schemeClr val="bg1"/>
                          </a:solidFill>
                        </a:rPr>
                        <a:t>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r>
              <a:tr h="370840">
                <a:tc rowSpan="2">
                  <a:txBody>
                    <a:bodyPr/>
                    <a:lstStyle/>
                    <a:p>
                      <a:r>
                        <a:rPr lang="en-US" sz="2400" dirty="0" smtClean="0">
                          <a:solidFill>
                            <a:schemeClr val="bg1"/>
                          </a:solidFill>
                        </a:rPr>
                        <a:t>Find </a:t>
                      </a:r>
                      <a:r>
                        <a:rPr lang="en-US" sz="2400" i="1" dirty="0" smtClean="0">
                          <a:solidFill>
                            <a:schemeClr val="bg1"/>
                          </a:solidFill>
                        </a:rPr>
                        <a:t>T</a:t>
                      </a:r>
                      <a:r>
                        <a:rPr lang="en-US" sz="2400" i="0" dirty="0" smtClean="0">
                          <a:solidFill>
                            <a:schemeClr val="bg1"/>
                          </a:solidFill>
                        </a:rPr>
                        <a:t> from Graph</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a:txBody>
                    <a:bodyPr/>
                    <a:lstStyle/>
                    <a:p>
                      <a:r>
                        <a:rPr lang="en-US" sz="2400" dirty="0" smtClean="0">
                          <a:solidFill>
                            <a:schemeClr val="bg1"/>
                          </a:solidFill>
                        </a:rPr>
                        <a:t>Not 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t>163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13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solidFill>
                            <a:schemeClr val="bg1"/>
                          </a:solidFill>
                        </a:rPr>
                        <a:t>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t>203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211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09756275"/>
              </p:ext>
            </p:extLst>
          </p:nvPr>
        </p:nvGraphicFramePr>
        <p:xfrm>
          <a:off x="251633" y="3978777"/>
          <a:ext cx="8005196" cy="1828800"/>
        </p:xfrm>
        <a:graphic>
          <a:graphicData uri="http://schemas.openxmlformats.org/drawingml/2006/table">
            <a:tbl>
              <a:tblPr firstRow="1" bandRow="1">
                <a:tableStyleId>{2D5ABB26-0587-4C30-8999-92F81FD0307C}</a:tableStyleId>
              </a:tblPr>
              <a:tblGrid>
                <a:gridCol w="1911589"/>
                <a:gridCol w="2177624"/>
                <a:gridCol w="2235606"/>
                <a:gridCol w="1680377"/>
              </a:tblGrid>
              <a:tr h="370840">
                <a:tc>
                  <a:txBody>
                    <a:bodyPr/>
                    <a:lstStyle/>
                    <a:p>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2400" dirty="0" smtClean="0">
                          <a:solidFill>
                            <a:schemeClr val="bg1"/>
                          </a:solidFill>
                        </a:rPr>
                        <a:t>T=1/f</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smtClean="0">
                          <a:solidFill>
                            <a:schemeClr val="bg1"/>
                          </a:solidFill>
                        </a:rPr>
                        <a:t>Not 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solidFill>
                            <a:schemeClr val="bg1"/>
                          </a:solidFill>
                        </a:rPr>
                        <a:t>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r>
              <a:tr h="370840">
                <a:tc rowSpan="2">
                  <a:txBody>
                    <a:bodyPr/>
                    <a:lstStyle/>
                    <a:p>
                      <a:pPr algn="ctr"/>
                      <a:r>
                        <a:rPr lang="el-GR" sz="2400" dirty="0" smtClean="0">
                          <a:solidFill>
                            <a:schemeClr val="bg1"/>
                          </a:solidFill>
                        </a:rPr>
                        <a:t>ω</a:t>
                      </a:r>
                      <a:r>
                        <a:rPr lang="en-US" sz="2400" dirty="0" smtClean="0">
                          <a:solidFill>
                            <a:schemeClr val="bg1"/>
                          </a:solidFill>
                        </a:rPr>
                        <a:t>=2</a:t>
                      </a:r>
                      <a:r>
                        <a:rPr lang="el-GR" sz="2400" dirty="0" smtClean="0">
                          <a:solidFill>
                            <a:schemeClr val="bg1"/>
                          </a:solidFill>
                        </a:rPr>
                        <a:t>π</a:t>
                      </a:r>
                      <a:r>
                        <a:rPr lang="en-US" sz="2400" dirty="0" smtClean="0">
                          <a:solidFill>
                            <a:schemeClr val="bg1"/>
                          </a:solidFill>
                        </a:rPr>
                        <a:t>/T</a:t>
                      </a:r>
                      <a:endParaRPr lang="en-US" sz="2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a:txBody>
                    <a:bodyPr/>
                    <a:lstStyle/>
                    <a:p>
                      <a:r>
                        <a:rPr lang="en-US" sz="2400" dirty="0" smtClean="0">
                          <a:solidFill>
                            <a:schemeClr val="bg1"/>
                          </a:solidFill>
                        </a:rPr>
                        <a:t>Not 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t>116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189</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solidFill>
                            <a:schemeClr val="bg1"/>
                          </a:solidFill>
                        </a:rPr>
                        <a:t>Mastered</a:t>
                      </a: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2400" dirty="0" smtClean="0"/>
                        <a:t>48</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237</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289050" y="3273068"/>
            <a:ext cx="6565900" cy="369332"/>
          </a:xfrm>
          <a:prstGeom prst="rect">
            <a:avLst/>
          </a:prstGeom>
          <a:noFill/>
        </p:spPr>
        <p:txBody>
          <a:bodyPr wrap="square" lIns="0" tIns="0" rIns="0" bIns="0" rtlCol="0">
            <a:spAutoFit/>
          </a:bodyPr>
          <a:lstStyle/>
          <a:p>
            <a:r>
              <a:rPr lang="en-US" sz="2400" dirty="0" smtClean="0"/>
              <a:t>Finding </a:t>
            </a:r>
            <a:r>
              <a:rPr lang="en-US" sz="2400" i="1" dirty="0" smtClean="0"/>
              <a:t>f</a:t>
            </a:r>
            <a:r>
              <a:rPr lang="en-US" sz="2400" dirty="0" smtClean="0"/>
              <a:t> from graph		Finding </a:t>
            </a:r>
            <a:r>
              <a:rPr lang="en-US" sz="2400" i="1" dirty="0" smtClean="0"/>
              <a:t>T</a:t>
            </a:r>
            <a:r>
              <a:rPr lang="en-US" sz="2400" dirty="0" smtClean="0"/>
              <a:t> from graph </a:t>
            </a:r>
          </a:p>
        </p:txBody>
      </p:sp>
      <p:sp>
        <p:nvSpPr>
          <p:cNvPr id="7" name="TextBox 6"/>
          <p:cNvSpPr txBox="1"/>
          <p:nvPr/>
        </p:nvSpPr>
        <p:spPr>
          <a:xfrm>
            <a:off x="1741170" y="6217308"/>
            <a:ext cx="5661660" cy="369332"/>
          </a:xfrm>
          <a:prstGeom prst="rect">
            <a:avLst/>
          </a:prstGeom>
          <a:noFill/>
        </p:spPr>
        <p:txBody>
          <a:bodyPr wrap="square" lIns="0" tIns="0" rIns="0" bIns="0" rtlCol="0">
            <a:spAutoFit/>
          </a:bodyPr>
          <a:lstStyle/>
          <a:p>
            <a:r>
              <a:rPr lang="en-US" sz="2400" dirty="0" smtClean="0"/>
              <a:t>Applying </a:t>
            </a:r>
            <a:r>
              <a:rPr lang="el-GR" sz="2400" dirty="0" smtClean="0"/>
              <a:t>ω</a:t>
            </a:r>
            <a:r>
              <a:rPr lang="en-US" sz="2400" dirty="0" smtClean="0"/>
              <a:t>=2</a:t>
            </a:r>
            <a:r>
              <a:rPr lang="el-GR" sz="2400" dirty="0" smtClean="0"/>
              <a:t>π</a:t>
            </a:r>
            <a:r>
              <a:rPr lang="en-US" sz="2400" dirty="0" smtClean="0"/>
              <a:t>/T		Applying T=1/f</a:t>
            </a:r>
          </a:p>
        </p:txBody>
      </p:sp>
      <p:cxnSp>
        <p:nvCxnSpPr>
          <p:cNvPr id="8" name="Straight Arrow Connector 7"/>
          <p:cNvCxnSpPr/>
          <p:nvPr/>
        </p:nvCxnSpPr>
        <p:spPr>
          <a:xfrm flipV="1">
            <a:off x="4081780" y="3457734"/>
            <a:ext cx="731520" cy="12700"/>
          </a:xfrm>
          <a:prstGeom prst="straightConnector1">
            <a:avLst/>
          </a:prstGeom>
          <a:ln w="2857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V="1">
            <a:off x="4254230" y="6401974"/>
            <a:ext cx="731520" cy="12700"/>
          </a:xfrm>
          <a:prstGeom prst="straightConnector1">
            <a:avLst/>
          </a:prstGeom>
          <a:ln w="2857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407503958"/>
      </p:ext>
    </p:extLst>
  </p:cSld>
  <p:clrMapOvr>
    <a:masterClrMapping/>
  </p:clrMapOvr>
  <mc:AlternateContent xmlns:mc="http://schemas.openxmlformats.org/markup-compatibility/2006" xmlns:p14="http://schemas.microsoft.com/office/powerpoint/2010/main">
    <mc:Choice Requires="p14">
      <p:transition p14:dur="0" advTm="62616"/>
    </mc:Choice>
    <mc:Fallback xmlns="">
      <p:transition advTm="626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112784" y="776614"/>
            <a:ext cx="8851107" cy="5412680"/>
          </a:xfrm>
          <a:prstGeom prst="rect">
            <a:avLst/>
          </a:prstGeom>
          <a:noFill/>
          <a:ln w="28575">
            <a:noFill/>
          </a:ln>
          <a:effectLst>
            <a:outerShdw blurRad="50800" dist="38100" dir="8100000" algn="tr" rotWithShape="0">
              <a:prstClr val="black">
                <a:alpha val="40000"/>
              </a:prstClr>
            </a:outerShdw>
          </a:effectLst>
        </p:spPr>
      </p:sp>
      <p:sp>
        <p:nvSpPr>
          <p:cNvPr id="46" name="Freeform 45"/>
          <p:cNvSpPr/>
          <p:nvPr/>
        </p:nvSpPr>
        <p:spPr>
          <a:xfrm>
            <a:off x="1617900" y="1048525"/>
            <a:ext cx="5840874" cy="3299934"/>
          </a:xfrm>
          <a:custGeom>
            <a:avLst/>
            <a:gdLst>
              <a:gd name="connsiteX0" fmla="*/ 0 w 5840874"/>
              <a:gd name="connsiteY0" fmla="*/ 3571845 h 3571845"/>
              <a:gd name="connsiteX1" fmla="*/ 2920437 w 5840874"/>
              <a:gd name="connsiteY1" fmla="*/ 0 h 3571845"/>
              <a:gd name="connsiteX2" fmla="*/ 2920437 w 5840874"/>
              <a:gd name="connsiteY2" fmla="*/ 0 h 3571845"/>
              <a:gd name="connsiteX3" fmla="*/ 5840874 w 5840874"/>
              <a:gd name="connsiteY3" fmla="*/ 3571845 h 3571845"/>
              <a:gd name="connsiteX4" fmla="*/ 0 w 5840874"/>
              <a:gd name="connsiteY4" fmla="*/ 3571845 h 35718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0874" h="3571845">
                <a:moveTo>
                  <a:pt x="0" y="3571845"/>
                </a:moveTo>
                <a:lnTo>
                  <a:pt x="2920437" y="0"/>
                </a:lnTo>
                <a:lnTo>
                  <a:pt x="2920437" y="0"/>
                </a:lnTo>
                <a:lnTo>
                  <a:pt x="5840874" y="3571845"/>
                </a:lnTo>
                <a:lnTo>
                  <a:pt x="0" y="3571845"/>
                </a:lnTo>
                <a:close/>
              </a:path>
            </a:pathLst>
          </a:custGeom>
          <a:solidFill>
            <a:srgbClr val="FA0000"/>
          </a:solidFill>
          <a:ln w="114300">
            <a:solidFill>
              <a:schemeClr val="tx1"/>
            </a:solidFill>
          </a:ln>
          <a:effectLst>
            <a:outerShdw blurRad="50800" dist="38100" dir="5400000" algn="t" rotWithShape="0">
              <a:prstClr val="black">
                <a:alpha val="40000"/>
              </a:prstClr>
            </a:outerShdw>
          </a:effectLst>
          <a:scene3d>
            <a:camera prst="orthographicFront"/>
            <a:lightRig rig="threePt" dir="t"/>
          </a:scene3d>
          <a:sp3d>
            <a:bevelT prst="angle"/>
          </a:sp3d>
        </p:spPr>
        <p:style>
          <a:lnRef idx="2">
            <a:scrgbClr r="0" g="0" b="0"/>
          </a:lnRef>
          <a:fillRef idx="1">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kern="1200" dirty="0" smtClean="0"/>
              <a:t> </a:t>
            </a:r>
            <a:endParaRPr lang="en-US" kern="1200" dirty="0"/>
          </a:p>
        </p:txBody>
      </p:sp>
      <p:sp>
        <p:nvSpPr>
          <p:cNvPr id="47" name="Freeform 46"/>
          <p:cNvSpPr/>
          <p:nvPr/>
        </p:nvSpPr>
        <p:spPr>
          <a:xfrm>
            <a:off x="1025864" y="4348459"/>
            <a:ext cx="7024945" cy="724089"/>
          </a:xfrm>
          <a:custGeom>
            <a:avLst/>
            <a:gdLst>
              <a:gd name="connsiteX0" fmla="*/ 0 w 7024945"/>
              <a:gd name="connsiteY0" fmla="*/ 724089 h 724089"/>
              <a:gd name="connsiteX1" fmla="*/ 592037 w 7024945"/>
              <a:gd name="connsiteY1" fmla="*/ 0 h 724089"/>
              <a:gd name="connsiteX2" fmla="*/ 6432908 w 7024945"/>
              <a:gd name="connsiteY2" fmla="*/ 0 h 724089"/>
              <a:gd name="connsiteX3" fmla="*/ 7024945 w 7024945"/>
              <a:gd name="connsiteY3" fmla="*/ 724089 h 724089"/>
              <a:gd name="connsiteX4" fmla="*/ 0 w 7024945"/>
              <a:gd name="connsiteY4" fmla="*/ 724089 h 724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945" h="724089">
                <a:moveTo>
                  <a:pt x="0" y="724089"/>
                </a:moveTo>
                <a:lnTo>
                  <a:pt x="592037" y="0"/>
                </a:lnTo>
                <a:lnTo>
                  <a:pt x="6432908" y="0"/>
                </a:lnTo>
                <a:lnTo>
                  <a:pt x="7024945" y="724089"/>
                </a:lnTo>
                <a:lnTo>
                  <a:pt x="0" y="724089"/>
                </a:lnTo>
                <a:close/>
              </a:path>
            </a:pathLst>
          </a:custGeom>
          <a:solidFill>
            <a:srgbClr val="E60000"/>
          </a:solidFill>
          <a:ln w="114300">
            <a:solidFill>
              <a:schemeClr val="tx1"/>
            </a:solidFill>
          </a:ln>
          <a:effectLst>
            <a:outerShdw blurRad="50800" dist="38100" dir="5400000" algn="t" rotWithShape="0">
              <a:prstClr val="black">
                <a:alpha val="40000"/>
              </a:prstClr>
            </a:outerShdw>
          </a:effectLst>
          <a:scene3d>
            <a:camera prst="orthographicFront"/>
            <a:lightRig rig="threePt" dir="t"/>
          </a:scene3d>
          <a:sp3d>
            <a:bevelT prst="angle"/>
          </a:sp3d>
        </p:spPr>
        <p:style>
          <a:lnRef idx="2">
            <a:scrgbClr r="0" g="0" b="0"/>
          </a:lnRef>
          <a:fillRef idx="1">
            <a:scrgbClr r="0" g="0" b="0"/>
          </a:fillRef>
          <a:effectRef idx="0">
            <a:scrgbClr r="0" g="0" b="0"/>
          </a:effectRef>
          <a:fontRef idx="minor">
            <a:schemeClr val="lt1"/>
          </a:fontRef>
        </p:style>
        <p:txBody>
          <a:bodyPr spcFirstLastPara="0" vert="horz" wrap="square" lIns="1258576" tIns="29210" rIns="1258575" bIns="29210" numCol="1" spcCol="1270" anchor="ctr" anchorCtr="0">
            <a:noAutofit/>
          </a:bodyPr>
          <a:lstStyle/>
          <a:p>
            <a:pPr lvl="0" algn="ctr" defTabSz="1022350">
              <a:lnSpc>
                <a:spcPct val="90000"/>
              </a:lnSpc>
              <a:spcBef>
                <a:spcPct val="0"/>
              </a:spcBef>
              <a:spcAft>
                <a:spcPct val="35000"/>
              </a:spcAft>
            </a:pPr>
            <a:endParaRPr lang="en-US" kern="1200"/>
          </a:p>
        </p:txBody>
      </p:sp>
      <p:sp>
        <p:nvSpPr>
          <p:cNvPr id="48" name="Freeform 47"/>
          <p:cNvSpPr/>
          <p:nvPr/>
        </p:nvSpPr>
        <p:spPr>
          <a:xfrm>
            <a:off x="417062" y="5072548"/>
            <a:ext cx="8242550" cy="744597"/>
          </a:xfrm>
          <a:custGeom>
            <a:avLst/>
            <a:gdLst>
              <a:gd name="connsiteX0" fmla="*/ 0 w 8242550"/>
              <a:gd name="connsiteY0" fmla="*/ 744597 h 744597"/>
              <a:gd name="connsiteX1" fmla="*/ 608805 w 8242550"/>
              <a:gd name="connsiteY1" fmla="*/ 0 h 744597"/>
              <a:gd name="connsiteX2" fmla="*/ 7633745 w 8242550"/>
              <a:gd name="connsiteY2" fmla="*/ 0 h 744597"/>
              <a:gd name="connsiteX3" fmla="*/ 8242550 w 8242550"/>
              <a:gd name="connsiteY3" fmla="*/ 744597 h 744597"/>
              <a:gd name="connsiteX4" fmla="*/ 0 w 8242550"/>
              <a:gd name="connsiteY4" fmla="*/ 744597 h 7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2550" h="744597">
                <a:moveTo>
                  <a:pt x="0" y="744597"/>
                </a:moveTo>
                <a:lnTo>
                  <a:pt x="608805" y="0"/>
                </a:lnTo>
                <a:lnTo>
                  <a:pt x="7633745" y="0"/>
                </a:lnTo>
                <a:lnTo>
                  <a:pt x="8242550" y="744597"/>
                </a:lnTo>
                <a:lnTo>
                  <a:pt x="0" y="744597"/>
                </a:lnTo>
                <a:close/>
              </a:path>
            </a:pathLst>
          </a:custGeom>
          <a:solidFill>
            <a:srgbClr val="D20000"/>
          </a:solidFill>
          <a:ln w="114300">
            <a:solidFill>
              <a:schemeClr val="tx1"/>
            </a:solidFill>
          </a:ln>
          <a:effectLst>
            <a:outerShdw blurRad="50800" dist="38100" dir="5400000" algn="t" rotWithShape="0">
              <a:prstClr val="black">
                <a:alpha val="40000"/>
              </a:prstClr>
            </a:outerShdw>
          </a:effectLst>
          <a:scene3d>
            <a:camera prst="orthographicFront"/>
            <a:lightRig rig="threePt" dir="t"/>
          </a:scene3d>
          <a:sp3d>
            <a:bevelT prst="angle"/>
          </a:sp3d>
        </p:spPr>
        <p:style>
          <a:lnRef idx="2">
            <a:scrgbClr r="0" g="0" b="0"/>
          </a:lnRef>
          <a:fillRef idx="1">
            <a:scrgbClr r="0" g="0" b="0"/>
          </a:fillRef>
          <a:effectRef idx="0">
            <a:scrgbClr r="0" g="0" b="0"/>
          </a:effectRef>
          <a:fontRef idx="minor">
            <a:schemeClr val="lt1"/>
          </a:fontRef>
        </p:style>
        <p:txBody>
          <a:bodyPr spcFirstLastPara="0" vert="horz" wrap="square" lIns="1471656" tIns="29210" rIns="1471657" bIns="29210" numCol="1" spcCol="1270" anchor="ctr" anchorCtr="0">
            <a:noAutofit/>
          </a:bodyPr>
          <a:lstStyle/>
          <a:p>
            <a:pPr lvl="0" algn="ctr" defTabSz="1022350">
              <a:lnSpc>
                <a:spcPct val="90000"/>
              </a:lnSpc>
              <a:spcBef>
                <a:spcPct val="0"/>
              </a:spcBef>
              <a:spcAft>
                <a:spcPct val="35000"/>
              </a:spcAft>
            </a:pPr>
            <a:r>
              <a:rPr lang="en-US" kern="1200" dirty="0" smtClean="0"/>
              <a:t> </a:t>
            </a:r>
            <a:endParaRPr lang="en-US" kern="1200" dirty="0"/>
          </a:p>
        </p:txBody>
      </p:sp>
      <p:sp>
        <p:nvSpPr>
          <p:cNvPr id="49" name="Freeform 48"/>
          <p:cNvSpPr/>
          <p:nvPr/>
        </p:nvSpPr>
        <p:spPr>
          <a:xfrm>
            <a:off x="112784" y="5817146"/>
            <a:ext cx="8851107" cy="372147"/>
          </a:xfrm>
          <a:custGeom>
            <a:avLst/>
            <a:gdLst>
              <a:gd name="connsiteX0" fmla="*/ 0 w 8851107"/>
              <a:gd name="connsiteY0" fmla="*/ 372147 h 372147"/>
              <a:gd name="connsiteX1" fmla="*/ 304279 w 8851107"/>
              <a:gd name="connsiteY1" fmla="*/ 0 h 372147"/>
              <a:gd name="connsiteX2" fmla="*/ 8546828 w 8851107"/>
              <a:gd name="connsiteY2" fmla="*/ 0 h 372147"/>
              <a:gd name="connsiteX3" fmla="*/ 8851107 w 8851107"/>
              <a:gd name="connsiteY3" fmla="*/ 372147 h 372147"/>
              <a:gd name="connsiteX4" fmla="*/ 0 w 8851107"/>
              <a:gd name="connsiteY4" fmla="*/ 372147 h 3721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1107" h="372147">
                <a:moveTo>
                  <a:pt x="0" y="372147"/>
                </a:moveTo>
                <a:lnTo>
                  <a:pt x="304279" y="0"/>
                </a:lnTo>
                <a:lnTo>
                  <a:pt x="8546828" y="0"/>
                </a:lnTo>
                <a:lnTo>
                  <a:pt x="8851107" y="372147"/>
                </a:lnTo>
                <a:lnTo>
                  <a:pt x="0" y="372147"/>
                </a:lnTo>
                <a:close/>
              </a:path>
            </a:pathLst>
          </a:custGeom>
          <a:solidFill>
            <a:srgbClr val="BE0000"/>
          </a:solidFill>
          <a:ln w="114300">
            <a:solidFill>
              <a:schemeClr val="tx1"/>
            </a:solidFill>
          </a:ln>
          <a:effectLst>
            <a:outerShdw blurRad="50800" dist="38100" dir="5400000" algn="t" rotWithShape="0">
              <a:prstClr val="black">
                <a:alpha val="40000"/>
              </a:prstClr>
            </a:outerShdw>
          </a:effectLst>
          <a:scene3d>
            <a:camera prst="orthographicFront"/>
            <a:lightRig rig="threePt" dir="t"/>
          </a:scene3d>
          <a:sp3d>
            <a:bevelT prst="angle"/>
          </a:sp3d>
        </p:spPr>
        <p:style>
          <a:lnRef idx="2">
            <a:scrgbClr r="0" g="0" b="0"/>
          </a:lnRef>
          <a:fillRef idx="1">
            <a:scrgbClr r="0" g="0" b="0"/>
          </a:fillRef>
          <a:effectRef idx="0">
            <a:scrgbClr r="0" g="0" b="0"/>
          </a:effectRef>
          <a:fontRef idx="minor">
            <a:schemeClr val="lt1"/>
          </a:fontRef>
        </p:style>
        <p:txBody>
          <a:bodyPr spcFirstLastPara="0" vert="horz" wrap="square" lIns="1578153" tIns="29210" rIns="1578155" bIns="29210" numCol="1" spcCol="1270" anchor="ctr" anchorCtr="0">
            <a:noAutofit/>
          </a:bodyPr>
          <a:lstStyle/>
          <a:p>
            <a:pPr lvl="0" algn="ctr" defTabSz="1022350">
              <a:lnSpc>
                <a:spcPct val="90000"/>
              </a:lnSpc>
              <a:spcBef>
                <a:spcPct val="0"/>
              </a:spcBef>
              <a:spcAft>
                <a:spcPct val="35000"/>
              </a:spcAft>
            </a:pPr>
            <a:r>
              <a:rPr lang="en-US" kern="1200" dirty="0" smtClean="0"/>
              <a:t> </a:t>
            </a:r>
            <a:endParaRPr lang="en-US" kern="1200" dirty="0"/>
          </a:p>
        </p:txBody>
      </p:sp>
      <p:sp>
        <p:nvSpPr>
          <p:cNvPr id="29" name="TextBox 28"/>
          <p:cNvSpPr txBox="1"/>
          <p:nvPr/>
        </p:nvSpPr>
        <p:spPr>
          <a:xfrm>
            <a:off x="996227" y="5348069"/>
            <a:ext cx="2890161" cy="276999"/>
          </a:xfrm>
          <a:prstGeom prst="rect">
            <a:avLst/>
          </a:prstGeom>
          <a:noFill/>
        </p:spPr>
        <p:txBody>
          <a:bodyPr wrap="square" lIns="0" tIns="0" rIns="0" bIns="0" rtlCol="0">
            <a:spAutoFit/>
          </a:bodyPr>
          <a:lstStyle/>
          <a:p>
            <a:r>
              <a:rPr lang="en-US" dirty="0" smtClean="0">
                <a:solidFill>
                  <a:schemeClr val="bg1"/>
                </a:solidFill>
                <a:latin typeface="+mj-lt"/>
              </a:rPr>
              <a:t>Find </a:t>
            </a:r>
            <a:r>
              <a:rPr lang="en-US" i="1" dirty="0" smtClean="0">
                <a:solidFill>
                  <a:schemeClr val="bg1"/>
                </a:solidFill>
                <a:latin typeface="+mj-lt"/>
              </a:rPr>
              <a:t>T</a:t>
            </a:r>
            <a:r>
              <a:rPr lang="en-US" dirty="0" smtClean="0">
                <a:solidFill>
                  <a:schemeClr val="bg1"/>
                </a:solidFill>
                <a:latin typeface="+mj-lt"/>
              </a:rPr>
              <a:t> from graph (70%)</a:t>
            </a:r>
          </a:p>
        </p:txBody>
      </p:sp>
      <mc:AlternateContent xmlns:mc="http://schemas.openxmlformats.org/markup-compatibility/2006" xmlns:a14="http://schemas.microsoft.com/office/drawing/2010/main">
        <mc:Choice Requires="a14">
          <p:sp>
            <p:nvSpPr>
              <p:cNvPr id="30" name="TextBox 29"/>
              <p:cNvSpPr txBox="1"/>
              <p:nvPr/>
            </p:nvSpPr>
            <p:spPr>
              <a:xfrm>
                <a:off x="4917054" y="5266444"/>
                <a:ext cx="3538691" cy="423899"/>
              </a:xfrm>
              <a:prstGeom prst="rect">
                <a:avLst/>
              </a:prstGeom>
              <a:noFill/>
            </p:spPr>
            <p:txBody>
              <a:bodyPr wrap="square" lIns="0" tIns="0" rIns="0" bIns="0" rtlCol="0">
                <a:spAutoFit/>
              </a:bodyPr>
              <a:lstStyle/>
              <a:p>
                <a:r>
                  <a:rPr lang="en-US" dirty="0" smtClean="0">
                    <a:solidFill>
                      <a:schemeClr val="bg1"/>
                    </a:solidFill>
                    <a:latin typeface="+mj-lt"/>
                  </a:rPr>
                  <a:t>Find </a:t>
                </a:r>
                <a:r>
                  <a:rPr lang="en-US" i="1" dirty="0" smtClean="0">
                    <a:solidFill>
                      <a:schemeClr val="bg1"/>
                    </a:solidFill>
                    <a:latin typeface="+mj-lt"/>
                  </a:rPr>
                  <a:t>T</a:t>
                </a:r>
                <a:r>
                  <a:rPr lang="en-US" dirty="0" smtClean="0">
                    <a:solidFill>
                      <a:schemeClr val="bg1"/>
                    </a:solidFill>
                    <a:latin typeface="+mj-lt"/>
                  </a:rPr>
                  <a:t> or </a:t>
                </a:r>
                <a:r>
                  <a:rPr lang="en-US" i="1" dirty="0" smtClean="0">
                    <a:solidFill>
                      <a:schemeClr val="bg1"/>
                    </a:solidFill>
                    <a:latin typeface="+mj-lt"/>
                  </a:rPr>
                  <a:t>f</a:t>
                </a:r>
                <a:r>
                  <a:rPr lang="en-US" dirty="0" smtClean="0">
                    <a:solidFill>
                      <a:schemeClr val="bg1"/>
                    </a:solidFill>
                    <a:latin typeface="+mj-lt"/>
                  </a:rPr>
                  <a:t> using </a:t>
                </a:r>
                <a14:m>
                  <m:oMath xmlns:m="http://schemas.openxmlformats.org/officeDocument/2006/math">
                    <m:r>
                      <a:rPr lang="en-US" b="0" i="1" smtClean="0">
                        <a:solidFill>
                          <a:schemeClr val="bg1"/>
                        </a:solidFill>
                        <a:latin typeface="Cambria Math" panose="02040503050406030204" pitchFamily="18" charset="0"/>
                      </a:rPr>
                      <m:t>𝑇</m:t>
                    </m:r>
                    <m:r>
                      <a:rPr lang="en-US" b="0" i="1" smtClean="0">
                        <a:solidFill>
                          <a:schemeClr val="bg1"/>
                        </a:solidFill>
                        <a:latin typeface="Cambria Math" panose="02040503050406030204" pitchFamily="18" charset="0"/>
                      </a:rPr>
                      <m: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𝑓</m:t>
                        </m:r>
                      </m:den>
                    </m:f>
                  </m:oMath>
                </a14:m>
                <a:r>
                  <a:rPr lang="en-US" dirty="0" smtClean="0">
                    <a:solidFill>
                      <a:schemeClr val="bg1"/>
                    </a:solidFill>
                    <a:latin typeface="+mj-lt"/>
                  </a:rPr>
                  <a:t> (72%)</a:t>
                </a:r>
              </a:p>
            </p:txBody>
          </p:sp>
        </mc:Choice>
        <mc:Fallback xmlns="">
          <p:sp>
            <p:nvSpPr>
              <p:cNvPr id="30" name="TextBox 29"/>
              <p:cNvSpPr txBox="1">
                <a:spLocks noRot="1" noChangeAspect="1" noMove="1" noResize="1" noEditPoints="1" noAdjustHandles="1" noChangeArrowheads="1" noChangeShapeType="1" noTextEdit="1"/>
              </p:cNvSpPr>
              <p:nvPr/>
            </p:nvSpPr>
            <p:spPr>
              <a:xfrm>
                <a:off x="4917054" y="5266444"/>
                <a:ext cx="3538691" cy="423899"/>
              </a:xfrm>
              <a:prstGeom prst="rect">
                <a:avLst/>
              </a:prstGeom>
              <a:blipFill rotWithShape="0">
                <a:blip r:embed="rId5"/>
                <a:stretch>
                  <a:fillRect l="-4138" t="-5797" b="-20290"/>
                </a:stretch>
              </a:blipFill>
            </p:spPr>
            <p:txBody>
              <a:bodyPr/>
              <a:lstStyle/>
              <a:p>
                <a:r>
                  <a:rPr lang="en-US">
                    <a:noFill/>
                  </a:rPr>
                  <a:t> </a:t>
                </a:r>
              </a:p>
            </p:txBody>
          </p:sp>
        </mc:Fallback>
      </mc:AlternateContent>
      <p:sp>
        <p:nvSpPr>
          <p:cNvPr id="31" name="TextBox 30"/>
          <p:cNvSpPr txBox="1"/>
          <p:nvPr/>
        </p:nvSpPr>
        <p:spPr>
          <a:xfrm>
            <a:off x="5066715" y="4692048"/>
            <a:ext cx="2733749" cy="276999"/>
          </a:xfrm>
          <a:prstGeom prst="rect">
            <a:avLst/>
          </a:prstGeom>
          <a:noFill/>
        </p:spPr>
        <p:txBody>
          <a:bodyPr wrap="square" lIns="0" tIns="0" rIns="0" bIns="0" rtlCol="0">
            <a:spAutoFit/>
          </a:bodyPr>
          <a:lstStyle/>
          <a:p>
            <a:r>
              <a:rPr lang="en-US" dirty="0" smtClean="0">
                <a:solidFill>
                  <a:schemeClr val="bg1"/>
                </a:solidFill>
                <a:latin typeface="+mj-lt"/>
              </a:rPr>
              <a:t>Find </a:t>
            </a:r>
            <a:r>
              <a:rPr lang="en-US" i="1" dirty="0" smtClean="0">
                <a:solidFill>
                  <a:schemeClr val="bg1"/>
                </a:solidFill>
                <a:latin typeface="+mj-lt"/>
              </a:rPr>
              <a:t>f</a:t>
            </a:r>
            <a:r>
              <a:rPr lang="en-US" dirty="0" smtClean="0">
                <a:solidFill>
                  <a:schemeClr val="bg1"/>
                </a:solidFill>
                <a:latin typeface="+mj-lt"/>
              </a:rPr>
              <a:t> from graph (38%)</a:t>
            </a:r>
          </a:p>
        </p:txBody>
      </p:sp>
      <mc:AlternateContent xmlns:mc="http://schemas.openxmlformats.org/markup-compatibility/2006" xmlns:a14="http://schemas.microsoft.com/office/drawing/2010/main">
        <mc:Choice Requires="a14">
          <p:sp>
            <p:nvSpPr>
              <p:cNvPr id="32" name="TextBox 31"/>
              <p:cNvSpPr txBox="1"/>
              <p:nvPr/>
            </p:nvSpPr>
            <p:spPr>
              <a:xfrm>
                <a:off x="2329242" y="3663660"/>
                <a:ext cx="2587530" cy="553998"/>
              </a:xfrm>
              <a:prstGeom prst="rect">
                <a:avLst/>
              </a:prstGeom>
              <a:noFill/>
            </p:spPr>
            <p:txBody>
              <a:bodyPr wrap="square" lIns="0" tIns="0" rIns="0" bIns="0" rtlCol="0">
                <a:spAutoFit/>
              </a:bodyPr>
              <a:lstStyle/>
              <a:p>
                <a:r>
                  <a:rPr lang="en-US" dirty="0" smtClean="0">
                    <a:solidFill>
                      <a:schemeClr val="bg1"/>
                    </a:solidFill>
                    <a:latin typeface="+mj-lt"/>
                  </a:rPr>
                  <a:t>Find </a:t>
                </a:r>
                <a:r>
                  <a:rPr lang="el-GR" dirty="0" smtClean="0">
                    <a:solidFill>
                      <a:schemeClr val="bg1"/>
                    </a:solidFill>
                    <a:latin typeface="+mj-lt"/>
                  </a:rPr>
                  <a:t>ω</a:t>
                </a:r>
                <a:r>
                  <a:rPr lang="en-US" dirty="0" smtClean="0">
                    <a:solidFill>
                      <a:schemeClr val="bg1"/>
                    </a:solidFill>
                    <a:latin typeface="+mj-lt"/>
                  </a:rPr>
                  <a:t> using</a:t>
                </a:r>
              </a:p>
              <a:p>
                <a:r>
                  <a:rPr lang="en-US" dirty="0" smtClean="0">
                    <a:solidFill>
                      <a:schemeClr val="bg1"/>
                    </a:solidFill>
                    <a:latin typeface="+mj-lt"/>
                  </a:rPr>
                  <a:t> </a:t>
                </a:r>
                <a14:m>
                  <m:oMath xmlns:m="http://schemas.openxmlformats.org/officeDocument/2006/math">
                    <m:r>
                      <a:rPr lang="en-US" b="0" i="1" smtClean="0">
                        <a:solidFill>
                          <a:schemeClr val="bg1"/>
                        </a:solidFill>
                        <a:latin typeface="Cambria Math" panose="02040503050406030204" pitchFamily="18" charset="0"/>
                      </a:rPr>
                      <m:t>𝑥</m:t>
                    </m:r>
                    <m:d>
                      <m:dPr>
                        <m:ctrlPr>
                          <a:rPr lang="en-US" b="0" i="1" smtClean="0">
                            <a:solidFill>
                              <a:schemeClr val="bg1"/>
                            </a:solidFill>
                            <a:latin typeface="Cambria Math" panose="02040503050406030204" pitchFamily="18" charset="0"/>
                          </a:rPr>
                        </m:ctrlPr>
                      </m:dPr>
                      <m:e>
                        <m:r>
                          <a:rPr lang="en-US" b="0" i="1" smtClean="0">
                            <a:solidFill>
                              <a:schemeClr val="bg1"/>
                            </a:solidFill>
                            <a:latin typeface="Cambria Math" panose="02040503050406030204" pitchFamily="18" charset="0"/>
                          </a:rPr>
                          <m:t>𝑡</m:t>
                        </m:r>
                      </m:e>
                    </m:d>
                    <m:r>
                      <a:rPr lang="en-US" b="0" i="1" smtClean="0">
                        <a:solidFill>
                          <a:schemeClr val="bg1"/>
                        </a:solidFill>
                        <a:latin typeface="Cambria Math" panose="02040503050406030204" pitchFamily="18" charset="0"/>
                      </a:rPr>
                      <m:t>=</m:t>
                    </m:r>
                    <m:r>
                      <m:rPr>
                        <m:sty m:val="p"/>
                      </m:rPr>
                      <a:rPr lang="en-US" b="0" i="0" smtClean="0">
                        <a:solidFill>
                          <a:schemeClr val="bg1"/>
                        </a:solidFill>
                        <a:latin typeface="Cambria Math" panose="02040503050406030204" pitchFamily="18" charset="0"/>
                      </a:rPr>
                      <m:t>cos</m:t>
                    </m:r>
                    <m:r>
                      <a:rPr lang="en-US" b="0" i="1" smtClean="0">
                        <a:solidFill>
                          <a:schemeClr val="bg1"/>
                        </a:solidFill>
                        <a:latin typeface="Cambria Math" panose="02040503050406030204" pitchFamily="18" charset="0"/>
                      </a:rPr>
                      <m:t>⁡(</m:t>
                    </m:r>
                    <m:r>
                      <a:rPr lang="el-GR" b="0" i="1" smtClean="0">
                        <a:solidFill>
                          <a:schemeClr val="bg1"/>
                        </a:solidFill>
                        <a:latin typeface="Cambria Math" panose="02040503050406030204" pitchFamily="18" charset="0"/>
                      </a:rPr>
                      <m:t>𝜔</m:t>
                    </m:r>
                    <m:r>
                      <a:rPr lang="en-US" b="0" i="1" smtClean="0">
                        <a:solidFill>
                          <a:schemeClr val="bg1"/>
                        </a:solidFill>
                        <a:latin typeface="Cambria Math" panose="02040503050406030204" pitchFamily="18" charset="0"/>
                      </a:rPr>
                      <m:t>𝑡</m:t>
                    </m:r>
                    <m:r>
                      <a:rPr lang="en-US" b="0" i="1" smtClean="0">
                        <a:solidFill>
                          <a:schemeClr val="bg1"/>
                        </a:solidFill>
                        <a:latin typeface="Cambria Math" panose="02040503050406030204" pitchFamily="18" charset="0"/>
                      </a:rPr>
                      <m:t>)</m:t>
                    </m:r>
                  </m:oMath>
                </a14:m>
                <a:r>
                  <a:rPr lang="en-US" dirty="0" smtClean="0">
                    <a:solidFill>
                      <a:schemeClr val="bg1"/>
                    </a:solidFill>
                    <a:latin typeface="+mj-lt"/>
                  </a:rPr>
                  <a:t> (33%)</a:t>
                </a:r>
              </a:p>
            </p:txBody>
          </p:sp>
        </mc:Choice>
        <mc:Fallback xmlns="">
          <p:sp>
            <p:nvSpPr>
              <p:cNvPr id="32" name="TextBox 31"/>
              <p:cNvSpPr txBox="1">
                <a:spLocks noRot="1" noChangeAspect="1" noMove="1" noResize="1" noEditPoints="1" noAdjustHandles="1" noChangeArrowheads="1" noChangeShapeType="1" noTextEdit="1"/>
              </p:cNvSpPr>
              <p:nvPr/>
            </p:nvSpPr>
            <p:spPr>
              <a:xfrm>
                <a:off x="2329242" y="3663660"/>
                <a:ext cx="2587530" cy="553998"/>
              </a:xfrm>
              <a:prstGeom prst="rect">
                <a:avLst/>
              </a:prstGeom>
              <a:blipFill rotWithShape="0">
                <a:blip r:embed="rId6"/>
                <a:stretch>
                  <a:fillRect l="-5412" t="-14286" b="-24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655834" y="4558257"/>
                <a:ext cx="4352665" cy="391710"/>
              </a:xfrm>
              <a:prstGeom prst="rect">
                <a:avLst/>
              </a:prstGeom>
              <a:noFill/>
            </p:spPr>
            <p:txBody>
              <a:bodyPr wrap="square" lIns="0" tIns="0" rIns="0" bIns="0" rtlCol="0">
                <a:spAutoFit/>
              </a:bodyPr>
              <a:lstStyle/>
              <a:p>
                <a:r>
                  <a:rPr lang="en-US" dirty="0" smtClean="0">
                    <a:solidFill>
                      <a:schemeClr val="bg1"/>
                    </a:solidFill>
                    <a:latin typeface="+mj-lt"/>
                  </a:rPr>
                  <a:t>Find </a:t>
                </a:r>
                <a:r>
                  <a:rPr lang="en-US" i="1" dirty="0" smtClean="0">
                    <a:solidFill>
                      <a:schemeClr val="bg1"/>
                    </a:solidFill>
                    <a:latin typeface="+mj-lt"/>
                  </a:rPr>
                  <a:t>T</a:t>
                </a:r>
                <a:r>
                  <a:rPr lang="en-US" dirty="0" smtClean="0">
                    <a:solidFill>
                      <a:schemeClr val="bg1"/>
                    </a:solidFill>
                    <a:latin typeface="+mj-lt"/>
                  </a:rPr>
                  <a:t> or </a:t>
                </a:r>
                <a:r>
                  <a:rPr lang="el-GR" i="1" dirty="0" smtClean="0">
                    <a:solidFill>
                      <a:schemeClr val="bg1"/>
                    </a:solidFill>
                    <a:latin typeface="+mj-lt"/>
                  </a:rPr>
                  <a:t>ω</a:t>
                </a:r>
                <a:r>
                  <a:rPr lang="en-US" dirty="0" smtClean="0">
                    <a:solidFill>
                      <a:schemeClr val="bg1"/>
                    </a:solidFill>
                    <a:latin typeface="+mj-lt"/>
                  </a:rPr>
                  <a:t> using </a:t>
                </a:r>
                <a14:m>
                  <m:oMath xmlns:m="http://schemas.openxmlformats.org/officeDocument/2006/math">
                    <m:r>
                      <a:rPr lang="el-GR" b="0" i="1" smtClean="0">
                        <a:solidFill>
                          <a:schemeClr val="bg1"/>
                        </a:solidFill>
                        <a:latin typeface="Cambria Math" panose="02040503050406030204" pitchFamily="18" charset="0"/>
                      </a:rPr>
                      <m:t>𝜔</m:t>
                    </m:r>
                    <m:r>
                      <a:rPr lang="en-US" b="0" i="1" smtClean="0">
                        <a:solidFill>
                          <a:schemeClr val="bg1"/>
                        </a:solidFill>
                        <a:latin typeface="Cambria Math" panose="02040503050406030204" pitchFamily="18" charset="0"/>
                      </a:rPr>
                      <m: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2</m:t>
                        </m:r>
                        <m:r>
                          <a:rPr lang="el-GR" b="0" i="1" smtClean="0">
                            <a:solidFill>
                              <a:schemeClr val="bg1"/>
                            </a:solidFill>
                            <a:latin typeface="Cambria Math" panose="02040503050406030204" pitchFamily="18" charset="0"/>
                          </a:rPr>
                          <m:t>𝜋</m:t>
                        </m:r>
                      </m:num>
                      <m:den>
                        <m:r>
                          <a:rPr lang="en-US" b="0" i="1" smtClean="0">
                            <a:solidFill>
                              <a:schemeClr val="bg1"/>
                            </a:solidFill>
                            <a:latin typeface="Cambria Math" panose="02040503050406030204" pitchFamily="18" charset="0"/>
                          </a:rPr>
                          <m:t>𝑇</m:t>
                        </m:r>
                      </m:den>
                    </m:f>
                  </m:oMath>
                </a14:m>
                <a:r>
                  <a:rPr lang="en-US" dirty="0" smtClean="0">
                    <a:solidFill>
                      <a:schemeClr val="bg1"/>
                    </a:solidFill>
                    <a:latin typeface="+mj-lt"/>
                  </a:rPr>
                  <a:t> (48%)</a:t>
                </a:r>
              </a:p>
            </p:txBody>
          </p:sp>
        </mc:Choice>
        <mc:Fallback xmlns="">
          <p:sp>
            <p:nvSpPr>
              <p:cNvPr id="33" name="TextBox 32"/>
              <p:cNvSpPr txBox="1">
                <a:spLocks noRot="1" noChangeAspect="1" noMove="1" noResize="1" noEditPoints="1" noAdjustHandles="1" noChangeArrowheads="1" noChangeShapeType="1" noTextEdit="1"/>
              </p:cNvSpPr>
              <p:nvPr/>
            </p:nvSpPr>
            <p:spPr>
              <a:xfrm>
                <a:off x="1655834" y="4558257"/>
                <a:ext cx="4352665" cy="391710"/>
              </a:xfrm>
              <a:prstGeom prst="rect">
                <a:avLst/>
              </a:prstGeom>
              <a:blipFill rotWithShape="0">
                <a:blip r:embed="rId7"/>
                <a:stretch>
                  <a:fillRect l="-3361" t="-6250" b="-203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2733905" y="3109661"/>
                <a:ext cx="1807416" cy="553998"/>
              </a:xfrm>
              <a:prstGeom prst="rect">
                <a:avLst/>
              </a:prstGeom>
              <a:noFill/>
            </p:spPr>
            <p:txBody>
              <a:bodyPr wrap="square" lIns="0" tIns="0" rIns="0" bIns="0" rtlCol="0">
                <a:spAutoFit/>
              </a:bodyPr>
              <a:lstStyle/>
              <a:p>
                <a:r>
                  <a:rPr lang="en-US" dirty="0" smtClean="0">
                    <a:solidFill>
                      <a:schemeClr val="bg1"/>
                    </a:solidFill>
                    <a:latin typeface="+mj-lt"/>
                  </a:rPr>
                  <a:t>Find </a:t>
                </a:r>
                <a:r>
                  <a:rPr lang="el-GR" i="1" dirty="0" smtClean="0">
                    <a:solidFill>
                      <a:schemeClr val="bg1"/>
                    </a:solidFill>
                    <a:latin typeface="+mj-lt"/>
                  </a:rPr>
                  <a:t>ω</a:t>
                </a:r>
                <a:r>
                  <a:rPr lang="en-US" dirty="0" smtClean="0">
                    <a:solidFill>
                      <a:schemeClr val="bg1"/>
                    </a:solidFill>
                    <a:latin typeface="+mj-lt"/>
                  </a:rPr>
                  <a:t> or </a:t>
                </a:r>
                <a:r>
                  <a:rPr lang="en-US" i="1" dirty="0" smtClean="0">
                    <a:solidFill>
                      <a:schemeClr val="bg1"/>
                    </a:solidFill>
                    <a:latin typeface="+mj-lt"/>
                  </a:rPr>
                  <a:t>f</a:t>
                </a:r>
                <a:r>
                  <a:rPr lang="en-US" dirty="0" smtClean="0">
                    <a:solidFill>
                      <a:schemeClr val="bg1"/>
                    </a:solidFill>
                    <a:latin typeface="+mj-lt"/>
                  </a:rPr>
                  <a:t> from </a:t>
                </a:r>
                <a14:m>
                  <m:oMath xmlns:m="http://schemas.openxmlformats.org/officeDocument/2006/math">
                    <m:r>
                      <a:rPr lang="el-GR" b="0" i="1" smtClean="0">
                        <a:solidFill>
                          <a:schemeClr val="bg1"/>
                        </a:solidFill>
                        <a:latin typeface="Cambria Math" panose="02040503050406030204" pitchFamily="18" charset="0"/>
                      </a:rPr>
                      <m:t>𝜔</m:t>
                    </m:r>
                    <m:r>
                      <a:rPr lang="en-US" b="0" i="1" smtClean="0">
                        <a:solidFill>
                          <a:schemeClr val="bg1"/>
                        </a:solidFill>
                        <a:latin typeface="Cambria Math" panose="02040503050406030204" pitchFamily="18" charset="0"/>
                      </a:rPr>
                      <m:t>=2</m:t>
                    </m:r>
                    <m:r>
                      <a:rPr lang="el-GR" b="0" i="1" smtClean="0">
                        <a:solidFill>
                          <a:schemeClr val="bg1"/>
                        </a:solidFill>
                        <a:latin typeface="Cambria Math" panose="02040503050406030204" pitchFamily="18" charset="0"/>
                      </a:rPr>
                      <m:t>𝜋</m:t>
                    </m:r>
                    <m:r>
                      <a:rPr lang="en-US" b="0" i="1" smtClean="0">
                        <a:solidFill>
                          <a:schemeClr val="bg1"/>
                        </a:solidFill>
                        <a:latin typeface="Cambria Math" panose="02040503050406030204" pitchFamily="18" charset="0"/>
                      </a:rPr>
                      <m:t>𝑓</m:t>
                    </m:r>
                  </m:oMath>
                </a14:m>
                <a:r>
                  <a:rPr lang="en-US" dirty="0" smtClean="0">
                    <a:solidFill>
                      <a:schemeClr val="bg1"/>
                    </a:solidFill>
                    <a:latin typeface="+mj-lt"/>
                  </a:rPr>
                  <a:t> (28%)</a:t>
                </a:r>
              </a:p>
            </p:txBody>
          </p:sp>
        </mc:Choice>
        <mc:Fallback xmlns="">
          <p:sp>
            <p:nvSpPr>
              <p:cNvPr id="34" name="TextBox 33"/>
              <p:cNvSpPr txBox="1">
                <a:spLocks noRot="1" noChangeAspect="1" noMove="1" noResize="1" noEditPoints="1" noAdjustHandles="1" noChangeArrowheads="1" noChangeShapeType="1" noTextEdit="1"/>
              </p:cNvSpPr>
              <p:nvPr/>
            </p:nvSpPr>
            <p:spPr>
              <a:xfrm>
                <a:off x="2733905" y="3109661"/>
                <a:ext cx="1807416" cy="553998"/>
              </a:xfrm>
              <a:prstGeom prst="rect">
                <a:avLst/>
              </a:prstGeom>
              <a:blipFill rotWithShape="0">
                <a:blip r:embed="rId8"/>
                <a:stretch>
                  <a:fillRect l="-7744" t="-14286" b="-25275"/>
                </a:stretch>
              </a:blipFill>
            </p:spPr>
            <p:txBody>
              <a:bodyPr/>
              <a:lstStyle/>
              <a:p>
                <a:r>
                  <a:rPr lang="en-US">
                    <a:noFill/>
                  </a:rPr>
                  <a:t> </a:t>
                </a:r>
              </a:p>
            </p:txBody>
          </p:sp>
        </mc:Fallback>
      </mc:AlternateContent>
      <p:sp>
        <p:nvSpPr>
          <p:cNvPr id="35" name="TextBox 34"/>
          <p:cNvSpPr txBox="1"/>
          <p:nvPr/>
        </p:nvSpPr>
        <p:spPr>
          <a:xfrm>
            <a:off x="5464504" y="3642555"/>
            <a:ext cx="1446538" cy="553998"/>
          </a:xfrm>
          <a:prstGeom prst="rect">
            <a:avLst/>
          </a:prstGeom>
          <a:noFill/>
        </p:spPr>
        <p:txBody>
          <a:bodyPr wrap="square" lIns="0" tIns="0" rIns="0" bIns="0" rtlCol="0">
            <a:spAutoFit/>
          </a:bodyPr>
          <a:lstStyle/>
          <a:p>
            <a:r>
              <a:rPr lang="en-US" dirty="0" smtClean="0">
                <a:solidFill>
                  <a:schemeClr val="bg1"/>
                </a:solidFill>
                <a:latin typeface="+mj-lt"/>
              </a:rPr>
              <a:t>Find </a:t>
            </a:r>
            <a:r>
              <a:rPr lang="el-GR" i="1" dirty="0" smtClean="0">
                <a:solidFill>
                  <a:schemeClr val="bg1"/>
                </a:solidFill>
                <a:latin typeface="+mj-lt"/>
              </a:rPr>
              <a:t>ω</a:t>
            </a:r>
            <a:r>
              <a:rPr lang="en-US" dirty="0" smtClean="0">
                <a:solidFill>
                  <a:schemeClr val="bg1"/>
                </a:solidFill>
                <a:latin typeface="+mj-lt"/>
              </a:rPr>
              <a:t> from graph (24%)</a:t>
            </a:r>
          </a:p>
        </p:txBody>
      </p:sp>
      <mc:AlternateContent xmlns:mc="http://schemas.openxmlformats.org/markup-compatibility/2006" xmlns:a14="http://schemas.microsoft.com/office/drawing/2010/main">
        <mc:Choice Requires="a14">
          <p:sp>
            <p:nvSpPr>
              <p:cNvPr id="36" name="TextBox 35"/>
              <p:cNvSpPr txBox="1"/>
              <p:nvPr/>
            </p:nvSpPr>
            <p:spPr>
              <a:xfrm>
                <a:off x="4354269" y="2677767"/>
                <a:ext cx="1781151" cy="945708"/>
              </a:xfrm>
              <a:prstGeom prst="rect">
                <a:avLst/>
              </a:prstGeom>
              <a:noFill/>
            </p:spPr>
            <p:txBody>
              <a:bodyPr wrap="square" lIns="0" tIns="0" rIns="0" bIns="0" rtlCol="0">
                <a:spAutoFit/>
              </a:bodyPr>
              <a:lstStyle/>
              <a:p>
                <a:pPr algn="ctr"/>
                <a:r>
                  <a:rPr lang="en-US" dirty="0" smtClean="0">
                    <a:solidFill>
                      <a:schemeClr val="bg1"/>
                    </a:solidFill>
                    <a:latin typeface="+mj-lt"/>
                  </a:rPr>
                  <a:t>Find </a:t>
                </a:r>
                <a:r>
                  <a:rPr lang="en-US" i="1" dirty="0" smtClean="0">
                    <a:solidFill>
                      <a:schemeClr val="bg1"/>
                    </a:solidFill>
                    <a:latin typeface="+mj-lt"/>
                  </a:rPr>
                  <a:t>T</a:t>
                </a:r>
                <a:r>
                  <a:rPr lang="en-US" dirty="0" smtClean="0">
                    <a:solidFill>
                      <a:schemeClr val="bg1"/>
                    </a:solidFill>
                    <a:latin typeface="+mj-lt"/>
                  </a:rPr>
                  <a:t> from</a:t>
                </a:r>
              </a:p>
              <a:p>
                <a:pPr algn="ctr"/>
                <a:r>
                  <a:rPr lang="en-US" dirty="0" smtClean="0">
                    <a:solidFill>
                      <a:schemeClr val="bg1"/>
                    </a:solidFill>
                    <a:latin typeface="+mj-lt"/>
                  </a:rPr>
                  <a:t> </a:t>
                </a:r>
                <a14:m>
                  <m:oMath xmlns:m="http://schemas.openxmlformats.org/officeDocument/2006/math">
                    <m:r>
                      <a:rPr lang="en-US" b="0" i="1" smtClean="0">
                        <a:solidFill>
                          <a:schemeClr val="bg1"/>
                        </a:solidFill>
                        <a:latin typeface="Cambria Math" panose="02040503050406030204" pitchFamily="18" charset="0"/>
                      </a:rPr>
                      <m:t>𝑥</m:t>
                    </m:r>
                    <m:d>
                      <m:dPr>
                        <m:ctrlPr>
                          <a:rPr lang="en-US" b="0" i="1" smtClean="0">
                            <a:solidFill>
                              <a:schemeClr val="bg1"/>
                            </a:solidFill>
                            <a:latin typeface="Cambria Math" panose="02040503050406030204" pitchFamily="18" charset="0"/>
                          </a:rPr>
                        </m:ctrlPr>
                      </m:dPr>
                      <m:e>
                        <m:r>
                          <a:rPr lang="en-US" b="0" i="1" smtClean="0">
                            <a:solidFill>
                              <a:schemeClr val="bg1"/>
                            </a:solidFill>
                            <a:latin typeface="Cambria Math" panose="02040503050406030204" pitchFamily="18" charset="0"/>
                          </a:rPr>
                          <m:t>𝑡</m:t>
                        </m:r>
                      </m:e>
                    </m:d>
                    <m:r>
                      <a:rPr lang="en-US" b="0" i="1" smtClean="0">
                        <a:solidFill>
                          <a:schemeClr val="bg1"/>
                        </a:solidFill>
                        <a:latin typeface="Cambria Math" panose="02040503050406030204" pitchFamily="18" charset="0"/>
                      </a:rPr>
                      <m:t>=</m:t>
                    </m:r>
                    <m:r>
                      <m:rPr>
                        <m:sty m:val="p"/>
                      </m:rPr>
                      <a:rPr lang="en-US" b="0" i="0" smtClean="0">
                        <a:solidFill>
                          <a:schemeClr val="bg1"/>
                        </a:solidFill>
                        <a:latin typeface="Cambria Math" panose="02040503050406030204" pitchFamily="18" charset="0"/>
                      </a:rPr>
                      <m:t>cos</m:t>
                    </m:r>
                    <m:r>
                      <a:rPr lang="en-US" b="0" i="1" smtClean="0">
                        <a:solidFill>
                          <a:schemeClr val="bg1"/>
                        </a:solidFill>
                        <a:latin typeface="Cambria Math" panose="02040503050406030204" pitchFamily="18" charset="0"/>
                      </a:rPr>
                      <m: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2</m:t>
                        </m:r>
                        <m:r>
                          <a:rPr lang="el-GR" b="0" i="1" smtClean="0">
                            <a:solidFill>
                              <a:schemeClr val="bg1"/>
                            </a:solidFill>
                            <a:latin typeface="Cambria Math" panose="02040503050406030204" pitchFamily="18" charset="0"/>
                          </a:rPr>
                          <m:t>𝜋</m:t>
                        </m:r>
                      </m:num>
                      <m:den>
                        <m:r>
                          <m:rPr>
                            <m:sty m:val="p"/>
                          </m:rPr>
                          <a:rPr lang="en-US" b="0" i="0" smtClean="0">
                            <a:solidFill>
                              <a:schemeClr val="bg1"/>
                            </a:solidFill>
                            <a:latin typeface="Cambria Math" panose="02040503050406030204" pitchFamily="18" charset="0"/>
                          </a:rPr>
                          <m:t>T</m:t>
                        </m:r>
                      </m:den>
                    </m:f>
                    <m:r>
                      <a:rPr lang="en-US" b="0" i="1" smtClean="0">
                        <a:solidFill>
                          <a:schemeClr val="bg1"/>
                        </a:solidFill>
                        <a:latin typeface="Cambria Math" panose="02040503050406030204" pitchFamily="18" charset="0"/>
                      </a:rPr>
                      <m:t>𝑡</m:t>
                    </m:r>
                    <m:r>
                      <a:rPr lang="en-US" b="0" i="1" smtClean="0">
                        <a:solidFill>
                          <a:schemeClr val="bg1"/>
                        </a:solidFill>
                        <a:latin typeface="Cambria Math" panose="02040503050406030204" pitchFamily="18" charset="0"/>
                      </a:rPr>
                      <m:t>)</m:t>
                    </m:r>
                  </m:oMath>
                </a14:m>
                <a:r>
                  <a:rPr lang="en-US" dirty="0" smtClean="0">
                    <a:solidFill>
                      <a:schemeClr val="bg1"/>
                    </a:solidFill>
                    <a:latin typeface="+mj-lt"/>
                  </a:rPr>
                  <a:t> (23%)</a:t>
                </a:r>
              </a:p>
            </p:txBody>
          </p:sp>
        </mc:Choice>
        <mc:Fallback xmlns="">
          <p:sp>
            <p:nvSpPr>
              <p:cNvPr id="36" name="TextBox 35"/>
              <p:cNvSpPr txBox="1">
                <a:spLocks noRot="1" noChangeAspect="1" noMove="1" noResize="1" noEditPoints="1" noAdjustHandles="1" noChangeArrowheads="1" noChangeShapeType="1" noTextEdit="1"/>
              </p:cNvSpPr>
              <p:nvPr/>
            </p:nvSpPr>
            <p:spPr>
              <a:xfrm>
                <a:off x="4354269" y="2677767"/>
                <a:ext cx="1781151" cy="945708"/>
              </a:xfrm>
              <a:prstGeom prst="rect">
                <a:avLst/>
              </a:prstGeom>
              <a:blipFill rotWithShape="0">
                <a:blip r:embed="rId9"/>
                <a:stretch>
                  <a:fillRect t="-8387" r="-2055" b="-148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623007" y="1700234"/>
                <a:ext cx="1765385" cy="830997"/>
              </a:xfrm>
              <a:prstGeom prst="rect">
                <a:avLst/>
              </a:prstGeom>
              <a:noFill/>
            </p:spPr>
            <p:txBody>
              <a:bodyPr wrap="square" lIns="0" tIns="0" rIns="0" bIns="0" rtlCol="0">
                <a:spAutoFit/>
              </a:bodyPr>
              <a:lstStyle/>
              <a:p>
                <a:pPr algn="ctr"/>
                <a:r>
                  <a:rPr lang="en-US" dirty="0" smtClean="0">
                    <a:solidFill>
                      <a:schemeClr val="bg1"/>
                    </a:solidFill>
                    <a:latin typeface="+mj-lt"/>
                  </a:rPr>
                  <a:t>Find </a:t>
                </a:r>
                <a:r>
                  <a:rPr lang="en-US" i="1" dirty="0" smtClean="0">
                    <a:solidFill>
                      <a:schemeClr val="bg1"/>
                    </a:solidFill>
                    <a:latin typeface="+mj-lt"/>
                  </a:rPr>
                  <a:t>f</a:t>
                </a:r>
                <a:r>
                  <a:rPr lang="en-US" dirty="0" smtClean="0">
                    <a:solidFill>
                      <a:schemeClr val="bg1"/>
                    </a:solidFill>
                    <a:latin typeface="+mj-lt"/>
                  </a:rPr>
                  <a:t> from</a:t>
                </a:r>
              </a:p>
              <a:p>
                <a:pPr algn="ctr"/>
                <a:r>
                  <a:rPr lang="en-US" dirty="0" smtClean="0">
                    <a:solidFill>
                      <a:schemeClr val="bg1"/>
                    </a:solidFill>
                    <a:latin typeface="+mj-lt"/>
                  </a:rPr>
                  <a:t> </a:t>
                </a:r>
                <a14:m>
                  <m:oMath xmlns:m="http://schemas.openxmlformats.org/officeDocument/2006/math">
                    <m:r>
                      <a:rPr lang="en-US" b="0" i="1" smtClean="0">
                        <a:solidFill>
                          <a:schemeClr val="bg1"/>
                        </a:solidFill>
                        <a:latin typeface="Cambria Math" panose="02040503050406030204" pitchFamily="18" charset="0"/>
                      </a:rPr>
                      <m:t>𝑥</m:t>
                    </m:r>
                    <m:d>
                      <m:dPr>
                        <m:ctrlPr>
                          <a:rPr lang="en-US" b="0" i="1" smtClean="0">
                            <a:solidFill>
                              <a:schemeClr val="bg1"/>
                            </a:solidFill>
                            <a:latin typeface="Cambria Math" panose="02040503050406030204" pitchFamily="18" charset="0"/>
                          </a:rPr>
                        </m:ctrlPr>
                      </m:dPr>
                      <m:e>
                        <m:r>
                          <a:rPr lang="en-US" b="0" i="1" smtClean="0">
                            <a:solidFill>
                              <a:schemeClr val="bg1"/>
                            </a:solidFill>
                            <a:latin typeface="Cambria Math" panose="02040503050406030204" pitchFamily="18" charset="0"/>
                          </a:rPr>
                          <m:t>𝑡</m:t>
                        </m:r>
                      </m:e>
                    </m:d>
                    <m:r>
                      <a:rPr lang="en-US" b="0" i="1" smtClean="0">
                        <a:solidFill>
                          <a:schemeClr val="bg1"/>
                        </a:solidFill>
                        <a:latin typeface="Cambria Math" panose="02040503050406030204" pitchFamily="18" charset="0"/>
                      </a:rPr>
                      <m:t>=</m:t>
                    </m:r>
                    <m:func>
                      <m:funcPr>
                        <m:ctrlPr>
                          <a:rPr lang="en-US" b="0" i="1" smtClean="0">
                            <a:solidFill>
                              <a:schemeClr val="bg1"/>
                            </a:solidFill>
                            <a:latin typeface="Cambria Math" panose="02040503050406030204" pitchFamily="18" charset="0"/>
                          </a:rPr>
                        </m:ctrlPr>
                      </m:funcPr>
                      <m:fName>
                        <m:r>
                          <m:rPr>
                            <m:sty m:val="p"/>
                          </m:rPr>
                          <a:rPr lang="en-US" b="0" i="0" smtClean="0">
                            <a:solidFill>
                              <a:schemeClr val="bg1"/>
                            </a:solidFill>
                            <a:latin typeface="Cambria Math" panose="02040503050406030204" pitchFamily="18" charset="0"/>
                          </a:rPr>
                          <m:t>cos</m:t>
                        </m:r>
                      </m:fName>
                      <m:e>
                        <m:d>
                          <m:dPr>
                            <m:ctrlPr>
                              <a:rPr lang="en-US" b="0" i="1" smtClean="0">
                                <a:solidFill>
                                  <a:schemeClr val="bg1"/>
                                </a:solidFill>
                                <a:latin typeface="Cambria Math" panose="02040503050406030204" pitchFamily="18" charset="0"/>
                              </a:rPr>
                            </m:ctrlPr>
                          </m:dPr>
                          <m:e>
                            <m:r>
                              <a:rPr lang="en-US" b="0" i="1" smtClean="0">
                                <a:solidFill>
                                  <a:schemeClr val="bg1"/>
                                </a:solidFill>
                                <a:latin typeface="Cambria Math" panose="02040503050406030204" pitchFamily="18" charset="0"/>
                              </a:rPr>
                              <m:t>2</m:t>
                            </m:r>
                            <m:r>
                              <a:rPr lang="el-GR" b="0" i="1" smtClean="0">
                                <a:solidFill>
                                  <a:schemeClr val="bg1"/>
                                </a:solidFill>
                                <a:latin typeface="Cambria Math" panose="02040503050406030204" pitchFamily="18" charset="0"/>
                              </a:rPr>
                              <m:t>𝜋</m:t>
                            </m:r>
                            <m:r>
                              <a:rPr lang="en-US" b="0" i="1" smtClean="0">
                                <a:solidFill>
                                  <a:schemeClr val="bg1"/>
                                </a:solidFill>
                                <a:latin typeface="Cambria Math" panose="02040503050406030204" pitchFamily="18" charset="0"/>
                              </a:rPr>
                              <m:t>𝑓𝑡</m:t>
                            </m:r>
                          </m:e>
                        </m:d>
                      </m:e>
                    </m:func>
                  </m:oMath>
                </a14:m>
                <a:r>
                  <a:rPr lang="en-US" dirty="0" smtClean="0">
                    <a:solidFill>
                      <a:schemeClr val="bg1"/>
                    </a:solidFill>
                    <a:latin typeface="+mj-lt"/>
                  </a:rPr>
                  <a:t> (17%)</a:t>
                </a:r>
              </a:p>
            </p:txBody>
          </p:sp>
        </mc:Choice>
        <mc:Fallback xmlns="">
          <p:sp>
            <p:nvSpPr>
              <p:cNvPr id="37" name="TextBox 36"/>
              <p:cNvSpPr txBox="1">
                <a:spLocks noRot="1" noChangeAspect="1" noMove="1" noResize="1" noEditPoints="1" noAdjustHandles="1" noChangeArrowheads="1" noChangeShapeType="1" noTextEdit="1"/>
              </p:cNvSpPr>
              <p:nvPr/>
            </p:nvSpPr>
            <p:spPr>
              <a:xfrm>
                <a:off x="3623007" y="1700234"/>
                <a:ext cx="1765385" cy="830997"/>
              </a:xfrm>
              <a:prstGeom prst="rect">
                <a:avLst/>
              </a:prstGeom>
              <a:blipFill rotWithShape="0">
                <a:blip r:embed="rId10"/>
                <a:stretch>
                  <a:fillRect l="-1034" t="-9559" r="-5517" b="-16176"/>
                </a:stretch>
              </a:blipFill>
            </p:spPr>
            <p:txBody>
              <a:bodyPr/>
              <a:lstStyle/>
              <a:p>
                <a:r>
                  <a:rPr lang="en-US">
                    <a:noFill/>
                  </a:rPr>
                  <a:t> </a:t>
                </a:r>
              </a:p>
            </p:txBody>
          </p:sp>
        </mc:Fallback>
      </mc:AlternateContent>
      <p:sp>
        <p:nvSpPr>
          <p:cNvPr id="50" name="TextBox 49"/>
          <p:cNvSpPr txBox="1"/>
          <p:nvPr/>
        </p:nvSpPr>
        <p:spPr>
          <a:xfrm>
            <a:off x="2852266" y="5835086"/>
            <a:ext cx="2890161" cy="276999"/>
          </a:xfrm>
          <a:prstGeom prst="rect">
            <a:avLst/>
          </a:prstGeom>
          <a:noFill/>
        </p:spPr>
        <p:txBody>
          <a:bodyPr wrap="square" lIns="0" tIns="0" rIns="0" bIns="0" rtlCol="0">
            <a:spAutoFit/>
          </a:bodyPr>
          <a:lstStyle/>
          <a:p>
            <a:pPr algn="ctr"/>
            <a:r>
              <a:rPr lang="en-US" dirty="0" smtClean="0">
                <a:solidFill>
                  <a:schemeClr val="bg1"/>
                </a:solidFill>
                <a:latin typeface="+mj-lt"/>
              </a:rPr>
              <a:t>No skills (5%)</a:t>
            </a:r>
          </a:p>
        </p:txBody>
      </p:sp>
      <p:sp>
        <p:nvSpPr>
          <p:cNvPr id="51" name="TextBox 50"/>
          <p:cNvSpPr txBox="1"/>
          <p:nvPr/>
        </p:nvSpPr>
        <p:spPr>
          <a:xfrm>
            <a:off x="71414" y="6326584"/>
            <a:ext cx="8588198" cy="492443"/>
          </a:xfrm>
          <a:prstGeom prst="rect">
            <a:avLst/>
          </a:prstGeom>
          <a:noFill/>
          <a:ln>
            <a:noFill/>
          </a:ln>
        </p:spPr>
        <p:txBody>
          <a:bodyPr wrap="square" lIns="0" tIns="0" rIns="0" bIns="0" rtlCol="0">
            <a:spAutoFit/>
          </a:bodyPr>
          <a:lstStyle/>
          <a:p>
            <a:r>
              <a:rPr lang="en-US" sz="1600" b="1" dirty="0" smtClean="0">
                <a:latin typeface="Arial" panose="020B0604020202020204" pitchFamily="34" charset="0"/>
                <a:cs typeface="Arial" panose="020B0604020202020204" pitchFamily="34" charset="0"/>
              </a:rPr>
              <a:t>Figure 1</a:t>
            </a:r>
            <a:r>
              <a:rPr lang="en-US" sz="1600" dirty="0" smtClean="0">
                <a:latin typeface="Arial" panose="020B0604020202020204" pitchFamily="34" charset="0"/>
                <a:cs typeface="Arial" panose="020B0604020202020204" pitchFamily="34" charset="0"/>
              </a:rPr>
              <a:t>: Preliminary hierarchy of skills related to determining the period, frequency, and angular frequency. Percentage of students who demonstrated mastery of each skill is indicated.</a:t>
            </a:r>
            <a:endParaRPr lang="en-US" sz="1600" b="1" dirty="0" smtClean="0">
              <a:latin typeface="Arial" panose="020B0604020202020204" pitchFamily="34" charset="0"/>
              <a:cs typeface="Arial" panose="020B0604020202020204" pitchFamily="34" charset="0"/>
            </a:endParaRPr>
          </a:p>
        </p:txBody>
      </p:sp>
      <p:sp>
        <p:nvSpPr>
          <p:cNvPr id="52" name="TextBox 51"/>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Initial Results</a:t>
            </a:r>
            <a:endParaRPr lang="en-US" sz="4400" dirty="0">
              <a:solidFill>
                <a:schemeClr val="bg1"/>
              </a:solidFill>
            </a:endParaRPr>
          </a:p>
        </p:txBody>
      </p:sp>
    </p:spTree>
    <p:extLst>
      <p:ext uri="{BB962C8B-B14F-4D97-AF65-F5344CB8AC3E}">
        <p14:creationId xmlns:p14="http://schemas.microsoft.com/office/powerpoint/2010/main" val="3465685545"/>
      </p:ext>
    </p:extLst>
  </p:cSld>
  <p:clrMapOvr>
    <a:masterClrMapping/>
  </p:clrMapOvr>
  <mc:AlternateContent xmlns:mc="http://schemas.openxmlformats.org/markup-compatibility/2006" xmlns:p14="http://schemas.microsoft.com/office/powerpoint/2010/main">
    <mc:Choice Requires="p14">
      <p:transition p14:dur="0" advTm="44191"/>
    </mc:Choice>
    <mc:Fallback xmlns="">
      <p:transition advTm="44191"/>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178" y="0"/>
            <a:ext cx="5448822" cy="769441"/>
          </a:xfrm>
          <a:prstGeom prst="rect">
            <a:avLst/>
          </a:prstGeom>
          <a:noFill/>
        </p:spPr>
        <p:txBody>
          <a:bodyPr wrap="square" rtlCol="0">
            <a:spAutoFit/>
          </a:bodyPr>
          <a:lstStyle/>
          <a:p>
            <a:pPr algn="ctr"/>
            <a:r>
              <a:rPr lang="en-US" sz="4400" dirty="0" smtClean="0">
                <a:solidFill>
                  <a:schemeClr val="bg1"/>
                </a:solidFill>
              </a:rPr>
              <a:t>Limitations</a:t>
            </a:r>
            <a:endParaRPr lang="en-US" sz="4400" dirty="0">
              <a:solidFill>
                <a:schemeClr val="bg1"/>
              </a:solidFill>
            </a:endParaRPr>
          </a:p>
        </p:txBody>
      </p:sp>
      <p:sp>
        <p:nvSpPr>
          <p:cNvPr id="3" name="TextBox 2"/>
          <p:cNvSpPr txBox="1"/>
          <p:nvPr/>
        </p:nvSpPr>
        <p:spPr>
          <a:xfrm>
            <a:off x="190500" y="1651000"/>
            <a:ext cx="8597900" cy="1292662"/>
          </a:xfrm>
          <a:prstGeom prst="rect">
            <a:avLst/>
          </a:prstGeom>
          <a:noFill/>
        </p:spPr>
        <p:txBody>
          <a:bodyPr wrap="square" lIns="0" tIns="0" rIns="0" bIns="0" rtlCol="0">
            <a:spAutoFit/>
          </a:bodyPr>
          <a:lstStyle/>
          <a:p>
            <a:pPr marL="342900" indent="-342900">
              <a:buFont typeface="Arial" panose="020B0604020202020204" pitchFamily="34" charset="0"/>
              <a:buChar char="•"/>
            </a:pPr>
            <a:r>
              <a:rPr lang="en-US" sz="2800" dirty="0" smtClean="0"/>
              <a:t>Exploratory description</a:t>
            </a:r>
          </a:p>
          <a:p>
            <a:pPr marL="342900" indent="-342900">
              <a:buFont typeface="Arial" panose="020B0604020202020204" pitchFamily="34" charset="0"/>
              <a:buChar char="•"/>
            </a:pPr>
            <a:r>
              <a:rPr lang="en-US" sz="2800" dirty="0"/>
              <a:t>No measure of goodness of </a:t>
            </a:r>
            <a:r>
              <a:rPr lang="en-US" sz="2800" dirty="0" smtClean="0"/>
              <a:t>fit</a:t>
            </a:r>
          </a:p>
          <a:p>
            <a:pPr marL="342900" indent="-342900">
              <a:buFont typeface="Arial" panose="020B0604020202020204" pitchFamily="34" charset="0"/>
              <a:buChar char="•"/>
            </a:pPr>
            <a:r>
              <a:rPr lang="en-US" sz="2800" dirty="0" smtClean="0"/>
              <a:t>Cannot account for random errors</a:t>
            </a:r>
          </a:p>
        </p:txBody>
      </p:sp>
    </p:spTree>
    <p:extLst>
      <p:ext uri="{BB962C8B-B14F-4D97-AF65-F5344CB8AC3E}">
        <p14:creationId xmlns:p14="http://schemas.microsoft.com/office/powerpoint/2010/main" val="1413162828"/>
      </p:ext>
    </p:extLst>
  </p:cSld>
  <p:clrMapOvr>
    <a:masterClrMapping/>
  </p:clrMapOvr>
  <mc:AlternateContent xmlns:mc="http://schemas.openxmlformats.org/markup-compatibility/2006" xmlns:p14="http://schemas.microsoft.com/office/powerpoint/2010/main">
    <mc:Choice Requires="p14">
      <p:transition p14:dur="0" advTm="21513"/>
    </mc:Choice>
    <mc:Fallback xmlns="">
      <p:transition advTm="21513"/>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3.9|10.5"/>
</p:tagLst>
</file>

<file path=ppt/tags/tag2.xml><?xml version="1.0" encoding="utf-8"?>
<p:tagLst xmlns:a="http://schemas.openxmlformats.org/drawingml/2006/main" xmlns:r="http://schemas.openxmlformats.org/officeDocument/2006/relationships" xmlns:p="http://schemas.openxmlformats.org/presentationml/2006/main">
  <p:tag name="TIMING" val="|10.5|7.1|17.7|13.3|8.4|19.8|10.8"/>
</p:tagLst>
</file>

<file path=ppt/theme/theme1.xml><?xml version="1.0" encoding="utf-8"?>
<a:theme xmlns:a="http://schemas.openxmlformats.org/drawingml/2006/main" name="OSU_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SU_theme" id="{5915E5B3-ECE0-425E-8D18-6F7260A065B1}" vid="{F7D4D930-E7A5-498B-B508-B7C4D97ECFC3}"/>
    </a:ext>
  </a:ext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400"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OSU_theme</Template>
  <TotalTime>7416</TotalTime>
  <Words>1562</Words>
  <Application>Microsoft Office PowerPoint</Application>
  <PresentationFormat>On-screen Show (4:3)</PresentationFormat>
  <Paragraphs>153</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Cambria Math</vt:lpstr>
      <vt:lpstr>Times New Roman</vt:lpstr>
      <vt:lpstr>OSU_theme</vt:lpstr>
      <vt:lpstr>Content Slide</vt:lpstr>
      <vt:lpstr>Modeling Student Understanding of Period, Frequency, and Angular Frequency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Young</dc:creator>
  <cp:lastModifiedBy>N Young</cp:lastModifiedBy>
  <cp:revision>129</cp:revision>
  <dcterms:created xsi:type="dcterms:W3CDTF">2017-07-14T03:34:22Z</dcterms:created>
  <dcterms:modified xsi:type="dcterms:W3CDTF">2017-07-31T22:57:02Z</dcterms:modified>
</cp:coreProperties>
</file>